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3"/>
  </p:notesMasterIdLst>
  <p:handoutMasterIdLst>
    <p:handoutMasterId r:id="rId14"/>
  </p:handoutMasterIdLst>
  <p:sldIdLst>
    <p:sldId id="257" r:id="rId2"/>
    <p:sldId id="261" r:id="rId3"/>
    <p:sldId id="757" r:id="rId4"/>
    <p:sldId id="754" r:id="rId5"/>
    <p:sldId id="755" r:id="rId6"/>
    <p:sldId id="271" r:id="rId7"/>
    <p:sldId id="759" r:id="rId8"/>
    <p:sldId id="756" r:id="rId9"/>
    <p:sldId id="760" r:id="rId10"/>
    <p:sldId id="758" r:id="rId11"/>
    <p:sldId id="270" r:id="rId12"/>
  </p:sldIdLst>
  <p:sldSz cx="12192000" cy="6858000"/>
  <p:notesSz cx="6858000" cy="9144000"/>
  <p:embeddedFontLst>
    <p:embeddedFont>
      <p:font typeface="Acumin Pro" panose="020B0604020202020204" charset="0"/>
      <p:regular r:id="rId15"/>
      <p:bold r:id="rId16"/>
      <p:italic r:id="rId17"/>
      <p:boldItalic r:id="rId18"/>
    </p:embeddedFont>
    <p:embeddedFont>
      <p:font typeface="Acumin Pro ExtraCondensed" panose="020B0604020202020204" charset="0"/>
      <p:regular r:id="rId19"/>
      <p:bold r:id="rId20"/>
      <p:italic r:id="rId21"/>
      <p:boldItalic r:id="rId22"/>
    </p:embeddedFont>
    <p:embeddedFont>
      <p:font typeface="Acumin Pro ExtraCondensed Smbd" panose="020B0604020202020204" charset="0"/>
      <p:regular r:id="rId23"/>
      <p:bold r:id="rId24"/>
      <p:italic r:id="rId25"/>
      <p:boldItalic r:id="rId26"/>
    </p:embeddedFont>
    <p:embeddedFont>
      <p:font typeface="Acumin Pro Medium" panose="020B0604020202020204" charset="0"/>
      <p:regular r:id="rId27"/>
      <p:italic r:id="rId28"/>
    </p:embeddedFont>
    <p:embeddedFont>
      <p:font typeface="Acumin Pro Semibold" panose="020B0604020202020204" charset="0"/>
      <p:regular r:id="rId29"/>
      <p:bold r:id="rId30"/>
      <p:italic r:id="rId31"/>
      <p:boldItalic r:id="rId32"/>
    </p:embeddedFont>
    <p:embeddedFont>
      <p:font typeface="Acumin Pro SemiCondensed"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United Sans Cd Md" charset="0"/>
      <p:regular r:id="rId41"/>
    </p:embeddedFont>
    <p:embeddedFont>
      <p:font typeface="United Sans Reg Medium" panose="020B0604020202020204" charset="0"/>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701"/>
    <p:restoredTop sz="86482"/>
  </p:normalViewPr>
  <p:slideViewPr>
    <p:cSldViewPr snapToGrid="0" snapToObjects="1">
      <p:cViewPr varScale="1">
        <p:scale>
          <a:sx n="74" d="100"/>
          <a:sy n="74" d="100"/>
        </p:scale>
        <p:origin x="60" y="26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2/27/2024</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is a subset of machine learning</a:t>
            </a:r>
          </a:p>
          <a:p>
            <a:r>
              <a:rPr lang="en-US" dirty="0"/>
              <a:t>Deep learning is subset of machine learning where computer learn in a manner similar to how the human brain works using neurons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F1FC09-0AB0-8949-87C2-559912A1A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31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 limitation of image classification is that it is unable to locate identified objects</a:t>
            </a:r>
          </a:p>
          <a:p>
            <a:r>
              <a:rPr lang="en-US" dirty="0"/>
              <a:t>2. Additionally, presence of multiple objects within images cannot be identified</a:t>
            </a:r>
          </a:p>
          <a:p>
            <a:r>
              <a:rPr lang="en-US" dirty="0"/>
              <a:t>3. Object detection however overcomes this limitation</a:t>
            </a:r>
          </a:p>
          <a:p>
            <a:r>
              <a:rPr lang="en-US" dirty="0"/>
              <a:t>4. In this study, the bounding box annotations that were created for the tar spot disease</a:t>
            </a:r>
          </a:p>
          <a:p>
            <a:r>
              <a:rPr lang="en-US" dirty="0"/>
              <a:t>5. Were used to train the YOLOv4 object detection model to locate and identify the presence of multiple tar spot lesions present on individual corn leaves.</a:t>
            </a:r>
          </a:p>
          <a:p>
            <a:endParaRPr lang="en-US" dirty="0"/>
          </a:p>
        </p:txBody>
      </p:sp>
      <p:sp>
        <p:nvSpPr>
          <p:cNvPr id="4" name="Slide Number Placeholder 3"/>
          <p:cNvSpPr>
            <a:spLocks noGrp="1"/>
          </p:cNvSpPr>
          <p:nvPr>
            <p:ph type="sldNum" sz="quarter" idx="5"/>
          </p:nvPr>
        </p:nvSpPr>
        <p:spPr/>
        <p:txBody>
          <a:bodyPr/>
          <a:lstStyle/>
          <a:p>
            <a:fld id="{920F3B37-C2A2-C348-8F2E-2AD301A4B111}" type="slidenum">
              <a:rPr lang="en-US" smtClean="0"/>
              <a:t>5</a:t>
            </a:fld>
            <a:endParaRPr lang="en-US"/>
          </a:p>
        </p:txBody>
      </p:sp>
    </p:spTree>
    <p:extLst>
      <p:ext uri="{BB962C8B-B14F-4D97-AF65-F5344CB8AC3E}">
        <p14:creationId xmlns:p14="http://schemas.microsoft.com/office/powerpoint/2010/main" val="1003486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2/27/2024</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2/27/2024</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7764FD46-1B1A-6946-A3E9-01BFDF428FA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2/27/2024</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015018F6-9D88-484F-86CA-DA3A362BD42E}"/>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2/27/2024</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4587ED95-AAE2-7E48-BA94-A5301E6EE2F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2/27/2024</a:t>
            </a:fld>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urdue CoBrand">
            <a:extLst>
              <a:ext uri="{FF2B5EF4-FFF2-40B4-BE49-F238E27FC236}">
                <a16:creationId xmlns:a16="http://schemas.microsoft.com/office/drawing/2014/main" id="{0D70D94C-A9C8-824B-8A46-1A0980F6882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2/27/2024</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02AF4752-483E-A944-BFB9-0D6D93CB0333}"/>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2/27/2024</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2" name="Purdue CoBrand">
            <a:extLst>
              <a:ext uri="{FF2B5EF4-FFF2-40B4-BE49-F238E27FC236}">
                <a16:creationId xmlns:a16="http://schemas.microsoft.com/office/drawing/2014/main" id="{ED048DF0-38E2-174A-8D5E-9CDD85B3E0B8}"/>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97DB-9142-B84E-B08F-E8B4E8BAF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C97F4-1EEA-E14D-A0C6-6200C0A5A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B6E21-C6F9-A247-89A4-8BE681B967D4}"/>
              </a:ext>
            </a:extLst>
          </p:cNvPr>
          <p:cNvSpPr>
            <a:spLocks noGrp="1"/>
          </p:cNvSpPr>
          <p:nvPr>
            <p:ph type="dt" sz="half" idx="10"/>
          </p:nvPr>
        </p:nvSpPr>
        <p:spPr/>
        <p:txBody>
          <a:bodyPr/>
          <a:lstStyle/>
          <a:p>
            <a:fld id="{B43D0761-547D-B448-BC70-9F158562C0D7}" type="datetimeFigureOut">
              <a:rPr lang="en-US" smtClean="0"/>
              <a:t>2/27/2024</a:t>
            </a:fld>
            <a:endParaRPr lang="en-US"/>
          </a:p>
        </p:txBody>
      </p:sp>
      <p:sp>
        <p:nvSpPr>
          <p:cNvPr id="5" name="Footer Placeholder 4">
            <a:extLst>
              <a:ext uri="{FF2B5EF4-FFF2-40B4-BE49-F238E27FC236}">
                <a16:creationId xmlns:a16="http://schemas.microsoft.com/office/drawing/2014/main" id="{17F9038D-52A9-8645-B4FF-494BAC0C6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0C194-53C9-7945-99F1-82AD054D3150}"/>
              </a:ext>
            </a:extLst>
          </p:cNvPr>
          <p:cNvSpPr>
            <a:spLocks noGrp="1"/>
          </p:cNvSpPr>
          <p:nvPr>
            <p:ph type="sldNum" sz="quarter" idx="12"/>
          </p:nvPr>
        </p:nvSpPr>
        <p:spPr/>
        <p:txBody>
          <a:bodyPr/>
          <a:lstStyle/>
          <a:p>
            <a:fld id="{8CD8156D-B01F-DD49-AA40-235C559C9468}" type="slidenum">
              <a:rPr lang="en-US" smtClean="0"/>
              <a:t>‹#›</a:t>
            </a:fld>
            <a:endParaRPr lang="en-US"/>
          </a:p>
        </p:txBody>
      </p:sp>
    </p:spTree>
    <p:extLst>
      <p:ext uri="{BB962C8B-B14F-4D97-AF65-F5344CB8AC3E}">
        <p14:creationId xmlns:p14="http://schemas.microsoft.com/office/powerpoint/2010/main" val="2810498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2/27/2024</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 id="2147483726" r:id="rId8"/>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tinyurl.com/2p8u2255"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inyurl.com/mrfkssee"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bdfppuzd" TargetMode="External"/><Relationship Id="rId2" Type="http://schemas.openxmlformats.org/officeDocument/2006/relationships/hyperlink" Target="https://tinyurl.com/3usmmytd" TargetMode="Externa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file:////Users/aanisahmad/Library/Group%20Containers/UBF8T346G9.ms/WebArchiveCopyPasteTempFiles/com.microsoft.Word/yologo_2.png"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tinyurl.com/2p8fnv68" TargetMode="External"/><Relationship Id="rId2" Type="http://schemas.openxmlformats.org/officeDocument/2006/relationships/image" Target="../media/image2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943100" y="1626244"/>
            <a:ext cx="8478715" cy="3000821"/>
          </a:xfrm>
        </p:spPr>
        <p:txBody>
          <a:bodyPr/>
          <a:lstStyle/>
          <a:p>
            <a:r>
              <a:rPr lang="en-US" dirty="0"/>
              <a:t>Week 8: </a:t>
            </a:r>
            <a:br>
              <a:rPr lang="en-US" dirty="0"/>
            </a:br>
            <a:br>
              <a:rPr lang="en-US" dirty="0"/>
            </a:br>
            <a:r>
              <a:rPr lang="en-US" dirty="0"/>
              <a:t>Introduction to Deep Learning-Based Object Detection</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1943100" y="2466085"/>
            <a:ext cx="7096269" cy="338554"/>
          </a:xfrm>
        </p:spPr>
        <p:txBody>
          <a:bodyPr/>
          <a:lstStyle/>
          <a:p>
            <a:r>
              <a:rPr lang="en-US" dirty="0"/>
              <a:t>Tuesday, February 27, 2024</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2/27/2024</a:t>
            </a:fld>
            <a:endParaRPr lang="en-US" dirty="0"/>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AC3F-AF83-DB03-555B-0BEFD3B604D7}"/>
              </a:ext>
            </a:extLst>
          </p:cNvPr>
          <p:cNvSpPr>
            <a:spLocks noGrp="1"/>
          </p:cNvSpPr>
          <p:nvPr>
            <p:ph type="ctrTitle"/>
          </p:nvPr>
        </p:nvSpPr>
        <p:spPr/>
        <p:txBody>
          <a:bodyPr/>
          <a:lstStyle/>
          <a:p>
            <a:r>
              <a:rPr lang="en-US" dirty="0"/>
              <a:t>In this lab</a:t>
            </a:r>
          </a:p>
        </p:txBody>
      </p:sp>
      <p:sp>
        <p:nvSpPr>
          <p:cNvPr id="3" name="Subtitle 2">
            <a:extLst>
              <a:ext uri="{FF2B5EF4-FFF2-40B4-BE49-F238E27FC236}">
                <a16:creationId xmlns:a16="http://schemas.microsoft.com/office/drawing/2014/main" id="{B2A27782-E93A-CCE7-4D55-3D2F35633795}"/>
              </a:ext>
            </a:extLst>
          </p:cNvPr>
          <p:cNvSpPr>
            <a:spLocks noGrp="1"/>
          </p:cNvSpPr>
          <p:nvPr>
            <p:ph type="subTitle" idx="1"/>
          </p:nvPr>
        </p:nvSpPr>
        <p:spPr>
          <a:xfrm>
            <a:off x="1043553" y="1345167"/>
            <a:ext cx="8033945" cy="338554"/>
          </a:xfrm>
        </p:spPr>
        <p:txBody>
          <a:bodyPr/>
          <a:lstStyle/>
          <a:p>
            <a:r>
              <a:rPr lang="en-US" dirty="0"/>
              <a:t>Use Pre-trained Weights Trained on Benchmark COCO Dataset</a:t>
            </a:r>
          </a:p>
        </p:txBody>
      </p:sp>
      <p:sp>
        <p:nvSpPr>
          <p:cNvPr id="4" name="Text Placeholder 3">
            <a:extLst>
              <a:ext uri="{FF2B5EF4-FFF2-40B4-BE49-F238E27FC236}">
                <a16:creationId xmlns:a16="http://schemas.microsoft.com/office/drawing/2014/main" id="{5DE8206B-394D-2045-EA00-3564F0D11BAB}"/>
              </a:ext>
            </a:extLst>
          </p:cNvPr>
          <p:cNvSpPr>
            <a:spLocks noGrp="1"/>
          </p:cNvSpPr>
          <p:nvPr>
            <p:ph type="body" sz="quarter" idx="14"/>
          </p:nvPr>
        </p:nvSpPr>
        <p:spPr>
          <a:xfrm>
            <a:off x="1131383" y="2070786"/>
            <a:ext cx="3307614" cy="2179248"/>
          </a:xfrm>
        </p:spPr>
        <p:txBody>
          <a:bodyPr/>
          <a:lstStyle/>
          <a:p>
            <a:r>
              <a:rPr lang="en-US" dirty="0"/>
              <a:t>Use pre-trained weights</a:t>
            </a:r>
          </a:p>
          <a:p>
            <a:endParaRPr lang="en-US" dirty="0"/>
          </a:p>
          <a:p>
            <a:r>
              <a:rPr lang="en-US" dirty="0"/>
              <a:t>Load the weights</a:t>
            </a:r>
          </a:p>
          <a:p>
            <a:endParaRPr lang="en-US" dirty="0"/>
          </a:p>
          <a:p>
            <a:r>
              <a:rPr lang="en-US" dirty="0"/>
              <a:t>Perform real-time object detection </a:t>
            </a:r>
          </a:p>
        </p:txBody>
      </p:sp>
      <p:sp>
        <p:nvSpPr>
          <p:cNvPr id="5" name="Date Placeholder 4">
            <a:extLst>
              <a:ext uri="{FF2B5EF4-FFF2-40B4-BE49-F238E27FC236}">
                <a16:creationId xmlns:a16="http://schemas.microsoft.com/office/drawing/2014/main" id="{406C9124-1C37-295E-7E35-8C46E77D3F08}"/>
              </a:ext>
            </a:extLst>
          </p:cNvPr>
          <p:cNvSpPr>
            <a:spLocks noGrp="1"/>
          </p:cNvSpPr>
          <p:nvPr>
            <p:ph type="dt" sz="half" idx="2"/>
          </p:nvPr>
        </p:nvSpPr>
        <p:spPr/>
        <p:txBody>
          <a:bodyPr/>
          <a:lstStyle/>
          <a:p>
            <a:fld id="{E0C8DACD-4E35-4E4C-AC75-C3DE50F04E7E}" type="datetime1">
              <a:rPr lang="en-US" smtClean="0"/>
              <a:pPr/>
              <a:t>2/27/2024</a:t>
            </a:fld>
            <a:endParaRPr lang="en-US" dirty="0"/>
          </a:p>
        </p:txBody>
      </p:sp>
      <p:sp>
        <p:nvSpPr>
          <p:cNvPr id="6" name="Slide Number Placeholder 5">
            <a:extLst>
              <a:ext uri="{FF2B5EF4-FFF2-40B4-BE49-F238E27FC236}">
                <a16:creationId xmlns:a16="http://schemas.microsoft.com/office/drawing/2014/main" id="{B71A999E-791A-19A0-E9DB-2E38D77B5603}"/>
              </a:ext>
            </a:extLst>
          </p:cNvPr>
          <p:cNvSpPr>
            <a:spLocks noGrp="1"/>
          </p:cNvSpPr>
          <p:nvPr>
            <p:ph type="sldNum" sz="quarter" idx="4"/>
          </p:nvPr>
        </p:nvSpPr>
        <p:spPr/>
        <p:txBody>
          <a:bodyPr/>
          <a:lstStyle/>
          <a:p>
            <a:fld id="{8A7A6979-0714-4377-B894-6BE4C2D6E202}" type="slidenum">
              <a:rPr lang="en-US" smtClean="0"/>
              <a:pPr/>
              <a:t>10</a:t>
            </a:fld>
            <a:endParaRPr lang="en-US" dirty="0"/>
          </a:p>
        </p:txBody>
      </p:sp>
      <p:pic>
        <p:nvPicPr>
          <p:cNvPr id="2050" name="Picture 2" descr="fastai2 Series] Illustrating Transform and ItemTransform with Tiny COCO  Dataset | Personal Blog">
            <a:extLst>
              <a:ext uri="{FF2B5EF4-FFF2-40B4-BE49-F238E27FC236}">
                <a16:creationId xmlns:a16="http://schemas.microsoft.com/office/drawing/2014/main" id="{C2EF0C20-AD75-E4E6-7933-929FCE11F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836" y="1770705"/>
            <a:ext cx="6228917" cy="44105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481977B-2263-3242-1AD2-2671456097FF}"/>
              </a:ext>
            </a:extLst>
          </p:cNvPr>
          <p:cNvSpPr txBox="1"/>
          <p:nvPr/>
        </p:nvSpPr>
        <p:spPr>
          <a:xfrm>
            <a:off x="5519651" y="6367549"/>
            <a:ext cx="3249608" cy="369332"/>
          </a:xfrm>
          <a:prstGeom prst="rect">
            <a:avLst/>
          </a:prstGeom>
          <a:noFill/>
        </p:spPr>
        <p:txBody>
          <a:bodyPr wrap="none" rtlCol="0">
            <a:spAutoFit/>
          </a:bodyPr>
          <a:lstStyle/>
          <a:p>
            <a:r>
              <a:rPr lang="en-US" dirty="0">
                <a:hlinkClick r:id="rId3"/>
              </a:rPr>
              <a:t>https://tinyurl.com/2p8u2255</a:t>
            </a:r>
            <a:r>
              <a:rPr lang="en-US" dirty="0"/>
              <a:t> </a:t>
            </a:r>
          </a:p>
        </p:txBody>
      </p:sp>
    </p:spTree>
    <p:extLst>
      <p:ext uri="{BB962C8B-B14F-4D97-AF65-F5344CB8AC3E}">
        <p14:creationId xmlns:p14="http://schemas.microsoft.com/office/powerpoint/2010/main" val="335739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C9553-FA41-2FA6-0EFF-9C9024341BDF}"/>
              </a:ext>
            </a:extLst>
          </p:cNvPr>
          <p:cNvSpPr>
            <a:spLocks noGrp="1"/>
          </p:cNvSpPr>
          <p:nvPr>
            <p:ph type="ctrTitle"/>
          </p:nvPr>
        </p:nvSpPr>
        <p:spPr>
          <a:xfrm>
            <a:off x="1035804" y="304800"/>
            <a:ext cx="3838891" cy="256224"/>
          </a:xfrm>
        </p:spPr>
        <p:txBody>
          <a:bodyPr/>
          <a:lstStyle/>
          <a:p>
            <a:r>
              <a:rPr lang="en-US" dirty="0"/>
              <a:t>Overview</a:t>
            </a:r>
          </a:p>
        </p:txBody>
      </p:sp>
      <p:sp>
        <p:nvSpPr>
          <p:cNvPr id="4" name="Date Placeholder 3">
            <a:extLst>
              <a:ext uri="{FF2B5EF4-FFF2-40B4-BE49-F238E27FC236}">
                <a16:creationId xmlns:a16="http://schemas.microsoft.com/office/drawing/2014/main" id="{FBBAC6B0-5B00-4AF7-FA31-C8BC2F2B8FD1}"/>
              </a:ext>
            </a:extLst>
          </p:cNvPr>
          <p:cNvSpPr>
            <a:spLocks noGrp="1"/>
          </p:cNvSpPr>
          <p:nvPr>
            <p:ph type="dt" sz="half" idx="10"/>
          </p:nvPr>
        </p:nvSpPr>
        <p:spPr/>
        <p:txBody>
          <a:bodyPr/>
          <a:lstStyle/>
          <a:p>
            <a:fld id="{049DC8E1-D369-0F48-9062-BB068AFD07CE}" type="datetime1">
              <a:rPr lang="en-US" smtClean="0"/>
              <a:pPr/>
              <a:t>2/27/2024</a:t>
            </a:fld>
            <a:endParaRPr lang="en-US" dirty="0"/>
          </a:p>
        </p:txBody>
      </p:sp>
      <p:sp>
        <p:nvSpPr>
          <p:cNvPr id="5" name="Slide Number Placeholder 4">
            <a:extLst>
              <a:ext uri="{FF2B5EF4-FFF2-40B4-BE49-F238E27FC236}">
                <a16:creationId xmlns:a16="http://schemas.microsoft.com/office/drawing/2014/main" id="{A7940CCE-B107-928B-7AD2-55AA4DA980DA}"/>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6" name="Rounded Rectangle 5">
            <a:extLst>
              <a:ext uri="{FF2B5EF4-FFF2-40B4-BE49-F238E27FC236}">
                <a16:creationId xmlns:a16="http://schemas.microsoft.com/office/drawing/2014/main" id="{09D0AF2F-DAFD-2929-4822-59862D4DA5D9}"/>
              </a:ext>
            </a:extLst>
          </p:cNvPr>
          <p:cNvSpPr/>
          <p:nvPr/>
        </p:nvSpPr>
        <p:spPr>
          <a:xfrm>
            <a:off x="4947557" y="150543"/>
            <a:ext cx="2296886" cy="5769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Lab7: Object Detection</a:t>
            </a:r>
          </a:p>
        </p:txBody>
      </p:sp>
      <p:sp>
        <p:nvSpPr>
          <p:cNvPr id="7" name="Rounded Rectangle 6">
            <a:extLst>
              <a:ext uri="{FF2B5EF4-FFF2-40B4-BE49-F238E27FC236}">
                <a16:creationId xmlns:a16="http://schemas.microsoft.com/office/drawing/2014/main" id="{5D3153E5-2E3E-03CC-689C-149D0092A5A8}"/>
              </a:ext>
            </a:extLst>
          </p:cNvPr>
          <p:cNvSpPr/>
          <p:nvPr/>
        </p:nvSpPr>
        <p:spPr>
          <a:xfrm>
            <a:off x="1066934" y="1392401"/>
            <a:ext cx="2296886" cy="8624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Setup</a:t>
            </a:r>
          </a:p>
        </p:txBody>
      </p:sp>
      <p:sp>
        <p:nvSpPr>
          <p:cNvPr id="8" name="Rounded Rectangle 7">
            <a:extLst>
              <a:ext uri="{FF2B5EF4-FFF2-40B4-BE49-F238E27FC236}">
                <a16:creationId xmlns:a16="http://schemas.microsoft.com/office/drawing/2014/main" id="{4D60F041-3F1C-BEB3-9280-3210AD9E288E}"/>
              </a:ext>
            </a:extLst>
          </p:cNvPr>
          <p:cNvSpPr/>
          <p:nvPr/>
        </p:nvSpPr>
        <p:spPr>
          <a:xfrm>
            <a:off x="1066934" y="2501075"/>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Install the required libraries and dependencies</a:t>
            </a:r>
          </a:p>
        </p:txBody>
      </p:sp>
      <p:sp>
        <p:nvSpPr>
          <p:cNvPr id="9" name="Rounded Rectangle 8">
            <a:extLst>
              <a:ext uri="{FF2B5EF4-FFF2-40B4-BE49-F238E27FC236}">
                <a16:creationId xmlns:a16="http://schemas.microsoft.com/office/drawing/2014/main" id="{3981CDE6-0152-A7E5-F376-2621A4A30314}"/>
              </a:ext>
            </a:extLst>
          </p:cNvPr>
          <p:cNvSpPr/>
          <p:nvPr/>
        </p:nvSpPr>
        <p:spPr>
          <a:xfrm>
            <a:off x="1066934" y="3582947"/>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Clone the YOLO GitHub repository</a:t>
            </a:r>
          </a:p>
        </p:txBody>
      </p:sp>
      <p:sp>
        <p:nvSpPr>
          <p:cNvPr id="10" name="Rounded Rectangle 9">
            <a:extLst>
              <a:ext uri="{FF2B5EF4-FFF2-40B4-BE49-F238E27FC236}">
                <a16:creationId xmlns:a16="http://schemas.microsoft.com/office/drawing/2014/main" id="{04539A67-30D9-BE58-0813-D731DFBF5DC5}"/>
              </a:ext>
            </a:extLst>
          </p:cNvPr>
          <p:cNvSpPr/>
          <p:nvPr/>
        </p:nvSpPr>
        <p:spPr>
          <a:xfrm>
            <a:off x="1066934" y="4679891"/>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Modify starting code</a:t>
            </a:r>
          </a:p>
        </p:txBody>
      </p:sp>
      <p:sp>
        <p:nvSpPr>
          <p:cNvPr id="11" name="Rounded Rectangle 10">
            <a:extLst>
              <a:ext uri="{FF2B5EF4-FFF2-40B4-BE49-F238E27FC236}">
                <a16:creationId xmlns:a16="http://schemas.microsoft.com/office/drawing/2014/main" id="{1CAA06D1-B73E-85CA-DF92-AB963903FFDB}"/>
              </a:ext>
            </a:extLst>
          </p:cNvPr>
          <p:cNvSpPr/>
          <p:nvPr/>
        </p:nvSpPr>
        <p:spPr>
          <a:xfrm>
            <a:off x="1066934" y="5760752"/>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Prepare the </a:t>
            </a:r>
            <a:r>
              <a:rPr lang="en-US" dirty="0" err="1"/>
              <a:t>Makefile</a:t>
            </a:r>
            <a:r>
              <a:rPr lang="en-US" dirty="0"/>
              <a:t> for object detection</a:t>
            </a:r>
          </a:p>
        </p:txBody>
      </p:sp>
      <p:sp>
        <p:nvSpPr>
          <p:cNvPr id="12" name="Rounded Rectangle 11">
            <a:extLst>
              <a:ext uri="{FF2B5EF4-FFF2-40B4-BE49-F238E27FC236}">
                <a16:creationId xmlns:a16="http://schemas.microsoft.com/office/drawing/2014/main" id="{6C5BC9FF-DCF5-125F-9CF3-7BE8B560D7C0}"/>
              </a:ext>
            </a:extLst>
          </p:cNvPr>
          <p:cNvSpPr/>
          <p:nvPr/>
        </p:nvSpPr>
        <p:spPr>
          <a:xfrm>
            <a:off x="3650226" y="1392401"/>
            <a:ext cx="2296886" cy="8624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Perform Live Object Detection</a:t>
            </a:r>
          </a:p>
        </p:txBody>
      </p:sp>
      <p:sp>
        <p:nvSpPr>
          <p:cNvPr id="13" name="Rounded Rectangle 12">
            <a:extLst>
              <a:ext uri="{FF2B5EF4-FFF2-40B4-BE49-F238E27FC236}">
                <a16:creationId xmlns:a16="http://schemas.microsoft.com/office/drawing/2014/main" id="{1102E391-A855-8853-CAEE-F6579C7B6ACA}"/>
              </a:ext>
            </a:extLst>
          </p:cNvPr>
          <p:cNvSpPr/>
          <p:nvPr/>
        </p:nvSpPr>
        <p:spPr>
          <a:xfrm>
            <a:off x="3650226" y="2501075"/>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Load pre-trained model</a:t>
            </a:r>
          </a:p>
        </p:txBody>
      </p:sp>
      <p:sp>
        <p:nvSpPr>
          <p:cNvPr id="14" name="Rounded Rectangle 13">
            <a:extLst>
              <a:ext uri="{FF2B5EF4-FFF2-40B4-BE49-F238E27FC236}">
                <a16:creationId xmlns:a16="http://schemas.microsoft.com/office/drawing/2014/main" id="{4FFEB777-7D0E-3FDB-65C4-D93532ECB00B}"/>
              </a:ext>
            </a:extLst>
          </p:cNvPr>
          <p:cNvSpPr/>
          <p:nvPr/>
        </p:nvSpPr>
        <p:spPr>
          <a:xfrm>
            <a:off x="3650226" y="3582947"/>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Use the CSI camera to perform live object detection</a:t>
            </a:r>
          </a:p>
        </p:txBody>
      </p:sp>
      <p:sp>
        <p:nvSpPr>
          <p:cNvPr id="17" name="TextBox 16">
            <a:extLst>
              <a:ext uri="{FF2B5EF4-FFF2-40B4-BE49-F238E27FC236}">
                <a16:creationId xmlns:a16="http://schemas.microsoft.com/office/drawing/2014/main" id="{5236F15E-1530-0FE9-F75F-7C2D2CD3DE2F}"/>
              </a:ext>
            </a:extLst>
          </p:cNvPr>
          <p:cNvSpPr txBox="1"/>
          <p:nvPr/>
        </p:nvSpPr>
        <p:spPr>
          <a:xfrm>
            <a:off x="1393237" y="1008852"/>
            <a:ext cx="1513383" cy="369332"/>
          </a:xfrm>
          <a:prstGeom prst="rect">
            <a:avLst/>
          </a:prstGeom>
          <a:noFill/>
        </p:spPr>
        <p:txBody>
          <a:bodyPr wrap="square" rtlCol="0">
            <a:spAutoFit/>
          </a:bodyPr>
          <a:lstStyle/>
          <a:p>
            <a:r>
              <a:rPr lang="en-US" dirty="0"/>
              <a:t>Objective 1, 2</a:t>
            </a:r>
          </a:p>
        </p:txBody>
      </p:sp>
      <p:sp>
        <p:nvSpPr>
          <p:cNvPr id="18" name="TextBox 17">
            <a:extLst>
              <a:ext uri="{FF2B5EF4-FFF2-40B4-BE49-F238E27FC236}">
                <a16:creationId xmlns:a16="http://schemas.microsoft.com/office/drawing/2014/main" id="{47C90DC1-C8E4-C2C7-27E4-424A042E0A8C}"/>
              </a:ext>
            </a:extLst>
          </p:cNvPr>
          <p:cNvSpPr txBox="1"/>
          <p:nvPr/>
        </p:nvSpPr>
        <p:spPr>
          <a:xfrm>
            <a:off x="3821020" y="1023069"/>
            <a:ext cx="1986866" cy="369332"/>
          </a:xfrm>
          <a:prstGeom prst="rect">
            <a:avLst/>
          </a:prstGeom>
          <a:noFill/>
        </p:spPr>
        <p:txBody>
          <a:bodyPr wrap="square" rtlCol="0">
            <a:spAutoFit/>
          </a:bodyPr>
          <a:lstStyle/>
          <a:p>
            <a:pPr algn="ctr"/>
            <a:r>
              <a:rPr lang="en-US" dirty="0"/>
              <a:t>Objectives 3</a:t>
            </a:r>
          </a:p>
        </p:txBody>
      </p:sp>
      <p:sp>
        <p:nvSpPr>
          <p:cNvPr id="19" name="Rounded Rectangle 18">
            <a:extLst>
              <a:ext uri="{FF2B5EF4-FFF2-40B4-BE49-F238E27FC236}">
                <a16:creationId xmlns:a16="http://schemas.microsoft.com/office/drawing/2014/main" id="{72F5FD3A-7D5B-E488-2FBD-7117271F8D1F}"/>
              </a:ext>
            </a:extLst>
          </p:cNvPr>
          <p:cNvSpPr/>
          <p:nvPr/>
        </p:nvSpPr>
        <p:spPr>
          <a:xfrm>
            <a:off x="6265310" y="1392401"/>
            <a:ext cx="2296886" cy="8624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Perform Object Detection on Images</a:t>
            </a:r>
          </a:p>
        </p:txBody>
      </p:sp>
      <p:sp>
        <p:nvSpPr>
          <p:cNvPr id="20" name="Rounded Rectangle 19">
            <a:extLst>
              <a:ext uri="{FF2B5EF4-FFF2-40B4-BE49-F238E27FC236}">
                <a16:creationId xmlns:a16="http://schemas.microsoft.com/office/drawing/2014/main" id="{E77FC34A-13F9-79E6-7D64-F409633B587A}"/>
              </a:ext>
            </a:extLst>
          </p:cNvPr>
          <p:cNvSpPr/>
          <p:nvPr/>
        </p:nvSpPr>
        <p:spPr>
          <a:xfrm>
            <a:off x="6265310" y="2501075"/>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Load pre-trained model</a:t>
            </a:r>
          </a:p>
        </p:txBody>
      </p:sp>
      <p:sp>
        <p:nvSpPr>
          <p:cNvPr id="21" name="Rounded Rectangle 20">
            <a:extLst>
              <a:ext uri="{FF2B5EF4-FFF2-40B4-BE49-F238E27FC236}">
                <a16:creationId xmlns:a16="http://schemas.microsoft.com/office/drawing/2014/main" id="{B3E471C3-7C43-BAC9-22A1-8EA037968772}"/>
              </a:ext>
            </a:extLst>
          </p:cNvPr>
          <p:cNvSpPr/>
          <p:nvPr/>
        </p:nvSpPr>
        <p:spPr>
          <a:xfrm>
            <a:off x="6265310" y="3582947"/>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Feed the image into the object detection model</a:t>
            </a:r>
          </a:p>
        </p:txBody>
      </p:sp>
      <p:sp>
        <p:nvSpPr>
          <p:cNvPr id="24" name="TextBox 23">
            <a:extLst>
              <a:ext uri="{FF2B5EF4-FFF2-40B4-BE49-F238E27FC236}">
                <a16:creationId xmlns:a16="http://schemas.microsoft.com/office/drawing/2014/main" id="{E6F46893-ECA8-CD6B-4744-56CEC5DCFBE8}"/>
              </a:ext>
            </a:extLst>
          </p:cNvPr>
          <p:cNvSpPr txBox="1"/>
          <p:nvPr/>
        </p:nvSpPr>
        <p:spPr>
          <a:xfrm>
            <a:off x="6433591" y="1048093"/>
            <a:ext cx="1986866" cy="369332"/>
          </a:xfrm>
          <a:prstGeom prst="rect">
            <a:avLst/>
          </a:prstGeom>
          <a:noFill/>
        </p:spPr>
        <p:txBody>
          <a:bodyPr wrap="square" rtlCol="0">
            <a:spAutoFit/>
          </a:bodyPr>
          <a:lstStyle/>
          <a:p>
            <a:pPr algn="ctr"/>
            <a:r>
              <a:rPr lang="en-US" dirty="0"/>
              <a:t>Objectives 4 </a:t>
            </a:r>
          </a:p>
        </p:txBody>
      </p:sp>
      <p:sp>
        <p:nvSpPr>
          <p:cNvPr id="25" name="Rounded Rectangle 24">
            <a:extLst>
              <a:ext uri="{FF2B5EF4-FFF2-40B4-BE49-F238E27FC236}">
                <a16:creationId xmlns:a16="http://schemas.microsoft.com/office/drawing/2014/main" id="{1B6498A1-86CB-6272-2A97-811B40027D13}"/>
              </a:ext>
            </a:extLst>
          </p:cNvPr>
          <p:cNvSpPr/>
          <p:nvPr/>
        </p:nvSpPr>
        <p:spPr>
          <a:xfrm>
            <a:off x="8877657" y="1392401"/>
            <a:ext cx="2296886" cy="8624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Homework</a:t>
            </a:r>
          </a:p>
        </p:txBody>
      </p:sp>
      <p:sp>
        <p:nvSpPr>
          <p:cNvPr id="26" name="Rounded Rectangle 25">
            <a:extLst>
              <a:ext uri="{FF2B5EF4-FFF2-40B4-BE49-F238E27FC236}">
                <a16:creationId xmlns:a16="http://schemas.microsoft.com/office/drawing/2014/main" id="{ACC1254F-87B4-03DC-81EF-5E36C7E0456F}"/>
              </a:ext>
            </a:extLst>
          </p:cNvPr>
          <p:cNvSpPr/>
          <p:nvPr/>
        </p:nvSpPr>
        <p:spPr>
          <a:xfrm>
            <a:off x="8877657" y="2501075"/>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Obtain 5 images from Google</a:t>
            </a:r>
          </a:p>
        </p:txBody>
      </p:sp>
      <p:sp>
        <p:nvSpPr>
          <p:cNvPr id="27" name="Rounded Rectangle 26">
            <a:extLst>
              <a:ext uri="{FF2B5EF4-FFF2-40B4-BE49-F238E27FC236}">
                <a16:creationId xmlns:a16="http://schemas.microsoft.com/office/drawing/2014/main" id="{4EEE93A1-ADD1-596A-8A89-2435EB399BED}"/>
              </a:ext>
            </a:extLst>
          </p:cNvPr>
          <p:cNvSpPr/>
          <p:nvPr/>
        </p:nvSpPr>
        <p:spPr>
          <a:xfrm>
            <a:off x="8877657" y="3582947"/>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Feed each image into the object detection model</a:t>
            </a:r>
          </a:p>
        </p:txBody>
      </p:sp>
      <p:sp>
        <p:nvSpPr>
          <p:cNvPr id="28" name="Rounded Rectangle 27">
            <a:extLst>
              <a:ext uri="{FF2B5EF4-FFF2-40B4-BE49-F238E27FC236}">
                <a16:creationId xmlns:a16="http://schemas.microsoft.com/office/drawing/2014/main" id="{08E95EAC-864F-074A-A07C-E95D7EA0775E}"/>
              </a:ext>
            </a:extLst>
          </p:cNvPr>
          <p:cNvSpPr/>
          <p:nvPr/>
        </p:nvSpPr>
        <p:spPr>
          <a:xfrm>
            <a:off x="8877657" y="4679891"/>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Modify the web app from lab 6 and add another page</a:t>
            </a:r>
          </a:p>
        </p:txBody>
      </p:sp>
      <p:sp>
        <p:nvSpPr>
          <p:cNvPr id="30" name="TextBox 29">
            <a:extLst>
              <a:ext uri="{FF2B5EF4-FFF2-40B4-BE49-F238E27FC236}">
                <a16:creationId xmlns:a16="http://schemas.microsoft.com/office/drawing/2014/main" id="{3D8A557E-8A31-BFBE-35BD-AE7E17F7B281}"/>
              </a:ext>
            </a:extLst>
          </p:cNvPr>
          <p:cNvSpPr txBox="1"/>
          <p:nvPr/>
        </p:nvSpPr>
        <p:spPr>
          <a:xfrm>
            <a:off x="9334857" y="1048093"/>
            <a:ext cx="1463906" cy="369332"/>
          </a:xfrm>
          <a:prstGeom prst="rect">
            <a:avLst/>
          </a:prstGeom>
          <a:noFill/>
        </p:spPr>
        <p:txBody>
          <a:bodyPr wrap="square" rtlCol="0">
            <a:spAutoFit/>
          </a:bodyPr>
          <a:lstStyle/>
          <a:p>
            <a:r>
              <a:rPr lang="en-US" dirty="0"/>
              <a:t>Objective 5 </a:t>
            </a:r>
          </a:p>
        </p:txBody>
      </p:sp>
      <p:cxnSp>
        <p:nvCxnSpPr>
          <p:cNvPr id="36" name="Elbow Connector 35">
            <a:extLst>
              <a:ext uri="{FF2B5EF4-FFF2-40B4-BE49-F238E27FC236}">
                <a16:creationId xmlns:a16="http://schemas.microsoft.com/office/drawing/2014/main" id="{BB534872-1775-9FE4-5302-CE7A3D568452}"/>
              </a:ext>
            </a:extLst>
          </p:cNvPr>
          <p:cNvCxnSpPr>
            <a:cxnSpLocks/>
            <a:stCxn id="6" idx="2"/>
            <a:endCxn id="17" idx="0"/>
          </p:cNvCxnSpPr>
          <p:nvPr/>
        </p:nvCxnSpPr>
        <p:spPr>
          <a:xfrm rot="5400000">
            <a:off x="3982282" y="-1104866"/>
            <a:ext cx="281366" cy="394607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Elbow Connector 37">
            <a:extLst>
              <a:ext uri="{FF2B5EF4-FFF2-40B4-BE49-F238E27FC236}">
                <a16:creationId xmlns:a16="http://schemas.microsoft.com/office/drawing/2014/main" id="{9BF5D5C9-F792-6983-D3DE-CE58FA87E2BF}"/>
              </a:ext>
            </a:extLst>
          </p:cNvPr>
          <p:cNvCxnSpPr>
            <a:stCxn id="6" idx="2"/>
            <a:endCxn id="18" idx="0"/>
          </p:cNvCxnSpPr>
          <p:nvPr/>
        </p:nvCxnSpPr>
        <p:spPr>
          <a:xfrm rot="5400000">
            <a:off x="5307436" y="234504"/>
            <a:ext cx="295583" cy="12815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Elbow Connector 39">
            <a:extLst>
              <a:ext uri="{FF2B5EF4-FFF2-40B4-BE49-F238E27FC236}">
                <a16:creationId xmlns:a16="http://schemas.microsoft.com/office/drawing/2014/main" id="{B5325AE6-FA2D-36ED-3FB1-8E5A6B01B4B3}"/>
              </a:ext>
            </a:extLst>
          </p:cNvPr>
          <p:cNvCxnSpPr>
            <a:stCxn id="6" idx="2"/>
            <a:endCxn id="24" idx="0"/>
          </p:cNvCxnSpPr>
          <p:nvPr/>
        </p:nvCxnSpPr>
        <p:spPr>
          <a:xfrm rot="16200000" flipH="1">
            <a:off x="6601209" y="222277"/>
            <a:ext cx="320607" cy="133102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Elbow Connector 41">
            <a:extLst>
              <a:ext uri="{FF2B5EF4-FFF2-40B4-BE49-F238E27FC236}">
                <a16:creationId xmlns:a16="http://schemas.microsoft.com/office/drawing/2014/main" id="{1F7C727B-144C-2BE6-6865-79B79ECFFA06}"/>
              </a:ext>
            </a:extLst>
          </p:cNvPr>
          <p:cNvCxnSpPr>
            <a:stCxn id="6" idx="2"/>
            <a:endCxn id="30" idx="0"/>
          </p:cNvCxnSpPr>
          <p:nvPr/>
        </p:nvCxnSpPr>
        <p:spPr>
          <a:xfrm rot="16200000" flipH="1">
            <a:off x="7921102" y="-1097616"/>
            <a:ext cx="320607" cy="397081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45C7EF26-C602-A4A2-E82F-8D2AAB0B6CE5}"/>
              </a:ext>
            </a:extLst>
          </p:cNvPr>
          <p:cNvCxnSpPr>
            <a:stCxn id="7" idx="2"/>
            <a:endCxn id="8" idx="0"/>
          </p:cNvCxnSpPr>
          <p:nvPr/>
        </p:nvCxnSpPr>
        <p:spPr>
          <a:xfrm>
            <a:off x="2215377" y="2254890"/>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D860CC3-BA1F-9196-E791-325C35E5E217}"/>
              </a:ext>
            </a:extLst>
          </p:cNvPr>
          <p:cNvCxnSpPr/>
          <p:nvPr/>
        </p:nvCxnSpPr>
        <p:spPr>
          <a:xfrm>
            <a:off x="2220954" y="3363564"/>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32C51CC-3BCA-2202-0367-B54BDE0AD84A}"/>
              </a:ext>
            </a:extLst>
          </p:cNvPr>
          <p:cNvCxnSpPr/>
          <p:nvPr/>
        </p:nvCxnSpPr>
        <p:spPr>
          <a:xfrm>
            <a:off x="2215377" y="4433706"/>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0E984A7-1A5A-D521-7225-4E842F934834}"/>
              </a:ext>
            </a:extLst>
          </p:cNvPr>
          <p:cNvCxnSpPr/>
          <p:nvPr/>
        </p:nvCxnSpPr>
        <p:spPr>
          <a:xfrm>
            <a:off x="2210068" y="5514567"/>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884692-141C-9582-95B9-62220AF55473}"/>
              </a:ext>
            </a:extLst>
          </p:cNvPr>
          <p:cNvCxnSpPr/>
          <p:nvPr/>
        </p:nvCxnSpPr>
        <p:spPr>
          <a:xfrm>
            <a:off x="4798260" y="2254890"/>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A8FB795-BF79-115D-E32A-1AB1C3816C2A}"/>
              </a:ext>
            </a:extLst>
          </p:cNvPr>
          <p:cNvCxnSpPr/>
          <p:nvPr/>
        </p:nvCxnSpPr>
        <p:spPr>
          <a:xfrm>
            <a:off x="4803837" y="3363564"/>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08B33FF-8214-108E-056C-5051DE237DA7}"/>
              </a:ext>
            </a:extLst>
          </p:cNvPr>
          <p:cNvCxnSpPr/>
          <p:nvPr/>
        </p:nvCxnSpPr>
        <p:spPr>
          <a:xfrm>
            <a:off x="7421716" y="2254890"/>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A20B42B-FB37-DE7A-36DF-A3A95258D610}"/>
              </a:ext>
            </a:extLst>
          </p:cNvPr>
          <p:cNvCxnSpPr/>
          <p:nvPr/>
        </p:nvCxnSpPr>
        <p:spPr>
          <a:xfrm>
            <a:off x="7427293" y="3363564"/>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D6113C9-7052-9CFA-C0C6-D06056DDD47A}"/>
              </a:ext>
            </a:extLst>
          </p:cNvPr>
          <p:cNvCxnSpPr/>
          <p:nvPr/>
        </p:nvCxnSpPr>
        <p:spPr>
          <a:xfrm>
            <a:off x="10032276" y="2254890"/>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DEF4063-CBCD-8AA8-A058-C7FE37FE1CDC}"/>
              </a:ext>
            </a:extLst>
          </p:cNvPr>
          <p:cNvCxnSpPr/>
          <p:nvPr/>
        </p:nvCxnSpPr>
        <p:spPr>
          <a:xfrm>
            <a:off x="10037853" y="3363564"/>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72FA13A-F894-571A-1182-6F188C460A07}"/>
              </a:ext>
            </a:extLst>
          </p:cNvPr>
          <p:cNvCxnSpPr/>
          <p:nvPr/>
        </p:nvCxnSpPr>
        <p:spPr>
          <a:xfrm>
            <a:off x="10032276" y="4433706"/>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05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D7046-1015-F744-BC1C-AACE332D7F43}"/>
              </a:ext>
            </a:extLst>
          </p:cNvPr>
          <p:cNvSpPr>
            <a:spLocks noGrp="1"/>
          </p:cNvSpPr>
          <p:nvPr>
            <p:ph type="title"/>
          </p:nvPr>
        </p:nvSpPr>
        <p:spPr>
          <a:xfrm>
            <a:off x="0" y="18255"/>
            <a:ext cx="10515600" cy="779497"/>
          </a:xfrm>
        </p:spPr>
        <p:txBody>
          <a:bodyPr/>
          <a:lstStyle/>
          <a:p>
            <a:r>
              <a:rPr lang="en-US" b="1" u="sng" dirty="0"/>
              <a:t>What is Deep Learning?</a:t>
            </a:r>
          </a:p>
        </p:txBody>
      </p:sp>
      <p:sp>
        <p:nvSpPr>
          <p:cNvPr id="7" name="Oval 6">
            <a:extLst>
              <a:ext uri="{FF2B5EF4-FFF2-40B4-BE49-F238E27FC236}">
                <a16:creationId xmlns:a16="http://schemas.microsoft.com/office/drawing/2014/main" id="{D878A38E-A58B-CC4B-9C02-08F9D408512A}"/>
              </a:ext>
            </a:extLst>
          </p:cNvPr>
          <p:cNvSpPr/>
          <p:nvPr/>
        </p:nvSpPr>
        <p:spPr>
          <a:xfrm>
            <a:off x="8027773" y="3083291"/>
            <a:ext cx="4164227" cy="375645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Head with gears">
            <a:extLst>
              <a:ext uri="{FF2B5EF4-FFF2-40B4-BE49-F238E27FC236}">
                <a16:creationId xmlns:a16="http://schemas.microsoft.com/office/drawing/2014/main" id="{AB31D3C2-A3C3-AC49-B259-3E29E577F6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8452" y="3670237"/>
            <a:ext cx="722870" cy="722870"/>
          </a:xfrm>
          <a:prstGeom prst="rect">
            <a:avLst/>
          </a:prstGeom>
        </p:spPr>
      </p:pic>
      <p:sp>
        <p:nvSpPr>
          <p:cNvPr id="9" name="TextBox 8">
            <a:extLst>
              <a:ext uri="{FF2B5EF4-FFF2-40B4-BE49-F238E27FC236}">
                <a16:creationId xmlns:a16="http://schemas.microsoft.com/office/drawing/2014/main" id="{FF91E538-BCAC-D34A-8076-6D52474FCB4B}"/>
              </a:ext>
            </a:extLst>
          </p:cNvPr>
          <p:cNvSpPr txBox="1"/>
          <p:nvPr/>
        </p:nvSpPr>
        <p:spPr>
          <a:xfrm>
            <a:off x="9044117" y="3300905"/>
            <a:ext cx="21624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Artificial Intelligence</a:t>
            </a:r>
          </a:p>
        </p:txBody>
      </p:sp>
      <p:sp>
        <p:nvSpPr>
          <p:cNvPr id="10" name="Oval 9">
            <a:extLst>
              <a:ext uri="{FF2B5EF4-FFF2-40B4-BE49-F238E27FC236}">
                <a16:creationId xmlns:a16="http://schemas.microsoft.com/office/drawing/2014/main" id="{74048A2A-AE29-2A45-998E-E7C31C86EA57}"/>
              </a:ext>
            </a:extLst>
          </p:cNvPr>
          <p:cNvSpPr/>
          <p:nvPr/>
        </p:nvSpPr>
        <p:spPr>
          <a:xfrm>
            <a:off x="8803160" y="4393107"/>
            <a:ext cx="2644346" cy="244663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734616D-7F0D-524C-93E0-459C53AFB03A}"/>
              </a:ext>
            </a:extLst>
          </p:cNvPr>
          <p:cNvSpPr txBox="1"/>
          <p:nvPr/>
        </p:nvSpPr>
        <p:spPr>
          <a:xfrm>
            <a:off x="9194714" y="4577773"/>
            <a:ext cx="18612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p:txBody>
      </p:sp>
      <p:pic>
        <p:nvPicPr>
          <p:cNvPr id="12" name="Graphic 11" descr="Classroom">
            <a:extLst>
              <a:ext uri="{FF2B5EF4-FFF2-40B4-BE49-F238E27FC236}">
                <a16:creationId xmlns:a16="http://schemas.microsoft.com/office/drawing/2014/main" id="{9F1CD97E-EF56-544F-A062-290DA32ADE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7740" y="4849625"/>
            <a:ext cx="564292" cy="564292"/>
          </a:xfrm>
          <a:prstGeom prst="rect">
            <a:avLst/>
          </a:prstGeom>
        </p:spPr>
      </p:pic>
      <p:sp>
        <p:nvSpPr>
          <p:cNvPr id="13" name="Oval 12">
            <a:extLst>
              <a:ext uri="{FF2B5EF4-FFF2-40B4-BE49-F238E27FC236}">
                <a16:creationId xmlns:a16="http://schemas.microsoft.com/office/drawing/2014/main" id="{83B35ACF-E188-FE43-A62E-65BAE95EE715}"/>
              </a:ext>
            </a:extLst>
          </p:cNvPr>
          <p:cNvSpPr/>
          <p:nvPr/>
        </p:nvSpPr>
        <p:spPr>
          <a:xfrm>
            <a:off x="9359212" y="5413917"/>
            <a:ext cx="1526061" cy="1425828"/>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EC6D11E-CAFC-E64F-89B6-BACBFBD70F52}"/>
              </a:ext>
            </a:extLst>
          </p:cNvPr>
          <p:cNvSpPr txBox="1"/>
          <p:nvPr/>
        </p:nvSpPr>
        <p:spPr>
          <a:xfrm>
            <a:off x="9418935" y="5413917"/>
            <a:ext cx="140661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p:txBody>
      </p:sp>
      <p:pic>
        <p:nvPicPr>
          <p:cNvPr id="16" name="Graphic 15" descr="Pyramid with levels">
            <a:extLst>
              <a:ext uri="{FF2B5EF4-FFF2-40B4-BE49-F238E27FC236}">
                <a16:creationId xmlns:a16="http://schemas.microsoft.com/office/drawing/2014/main" id="{A385B9D1-4DDF-AF4D-81A3-EB8F7E49B6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827740" y="6025572"/>
            <a:ext cx="643582" cy="643582"/>
          </a:xfrm>
          <a:prstGeom prst="rect">
            <a:avLst/>
          </a:prstGeom>
        </p:spPr>
      </p:pic>
      <p:sp>
        <p:nvSpPr>
          <p:cNvPr id="17" name="TextBox 16">
            <a:extLst>
              <a:ext uri="{FF2B5EF4-FFF2-40B4-BE49-F238E27FC236}">
                <a16:creationId xmlns:a16="http://schemas.microsoft.com/office/drawing/2014/main" id="{60351674-3076-BA45-9BC9-A73AFDE8AC6F}"/>
              </a:ext>
            </a:extLst>
          </p:cNvPr>
          <p:cNvSpPr txBox="1"/>
          <p:nvPr/>
        </p:nvSpPr>
        <p:spPr>
          <a:xfrm>
            <a:off x="1514908" y="4129201"/>
            <a:ext cx="31355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Providing machine with the ability to learn using neurons</a:t>
            </a:r>
          </a:p>
        </p:txBody>
      </p:sp>
      <p:sp>
        <p:nvSpPr>
          <p:cNvPr id="18" name="TextBox 17">
            <a:extLst>
              <a:ext uri="{FF2B5EF4-FFF2-40B4-BE49-F238E27FC236}">
                <a16:creationId xmlns:a16="http://schemas.microsoft.com/office/drawing/2014/main" id="{86CA2C42-3EAF-A74F-816E-0AB192269F6A}"/>
              </a:ext>
            </a:extLst>
          </p:cNvPr>
          <p:cNvSpPr txBox="1"/>
          <p:nvPr/>
        </p:nvSpPr>
        <p:spPr>
          <a:xfrm>
            <a:off x="195568" y="5406069"/>
            <a:ext cx="15816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Classifying the weed species</a:t>
            </a:r>
          </a:p>
        </p:txBody>
      </p:sp>
      <p:sp>
        <p:nvSpPr>
          <p:cNvPr id="19" name="TextBox 18">
            <a:extLst>
              <a:ext uri="{FF2B5EF4-FFF2-40B4-BE49-F238E27FC236}">
                <a16:creationId xmlns:a16="http://schemas.microsoft.com/office/drawing/2014/main" id="{7E9949B8-8C11-8F43-9499-8B211997FCC0}"/>
              </a:ext>
            </a:extLst>
          </p:cNvPr>
          <p:cNvSpPr txBox="1"/>
          <p:nvPr/>
        </p:nvSpPr>
        <p:spPr>
          <a:xfrm>
            <a:off x="1979060" y="6161370"/>
            <a:ext cx="15816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Detect foliar diseases</a:t>
            </a:r>
          </a:p>
        </p:txBody>
      </p:sp>
      <p:sp>
        <p:nvSpPr>
          <p:cNvPr id="20" name="TextBox 19">
            <a:extLst>
              <a:ext uri="{FF2B5EF4-FFF2-40B4-BE49-F238E27FC236}">
                <a16:creationId xmlns:a16="http://schemas.microsoft.com/office/drawing/2014/main" id="{338C071A-B3B7-1344-B1D8-B83FCEA5D803}"/>
              </a:ext>
            </a:extLst>
          </p:cNvPr>
          <p:cNvSpPr txBox="1"/>
          <p:nvPr/>
        </p:nvSpPr>
        <p:spPr>
          <a:xfrm>
            <a:off x="3868357" y="5406068"/>
            <a:ext cx="15816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Detect soil conditions</a:t>
            </a:r>
          </a:p>
        </p:txBody>
      </p:sp>
      <p:cxnSp>
        <p:nvCxnSpPr>
          <p:cNvPr id="22" name="Straight Arrow Connector 21">
            <a:extLst>
              <a:ext uri="{FF2B5EF4-FFF2-40B4-BE49-F238E27FC236}">
                <a16:creationId xmlns:a16="http://schemas.microsoft.com/office/drawing/2014/main" id="{5CE264CD-D04A-544F-912B-CDAA3437B61B}"/>
              </a:ext>
            </a:extLst>
          </p:cNvPr>
          <p:cNvCxnSpPr>
            <a:stCxn id="17" idx="2"/>
            <a:endCxn id="18" idx="0"/>
          </p:cNvCxnSpPr>
          <p:nvPr/>
        </p:nvCxnSpPr>
        <p:spPr>
          <a:xfrm flipH="1">
            <a:off x="986401" y="4775532"/>
            <a:ext cx="2096271" cy="6305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1C6BBFA-5C4C-6645-BA90-B6CAAF7A71A3}"/>
              </a:ext>
            </a:extLst>
          </p:cNvPr>
          <p:cNvCxnSpPr>
            <a:cxnSpLocks/>
            <a:stCxn id="17" idx="2"/>
            <a:endCxn id="19" idx="0"/>
          </p:cNvCxnSpPr>
          <p:nvPr/>
        </p:nvCxnSpPr>
        <p:spPr>
          <a:xfrm flipH="1">
            <a:off x="2769893" y="4775532"/>
            <a:ext cx="312779" cy="1385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82109ED-3FCF-064C-A46C-E04BBA4E5322}"/>
              </a:ext>
            </a:extLst>
          </p:cNvPr>
          <p:cNvCxnSpPr>
            <a:cxnSpLocks/>
            <a:stCxn id="17" idx="2"/>
            <a:endCxn id="20" idx="0"/>
          </p:cNvCxnSpPr>
          <p:nvPr/>
        </p:nvCxnSpPr>
        <p:spPr>
          <a:xfrm>
            <a:off x="3082672" y="4775532"/>
            <a:ext cx="1576518" cy="6305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0" name="Picture 29" descr="A close up of a logo&#10;&#10;Description automatically generated">
            <a:extLst>
              <a:ext uri="{FF2B5EF4-FFF2-40B4-BE49-F238E27FC236}">
                <a16:creationId xmlns:a16="http://schemas.microsoft.com/office/drawing/2014/main" id="{64247613-5EF5-2642-A368-66A0C53DB144}"/>
              </a:ext>
            </a:extLst>
          </p:cNvPr>
          <p:cNvPicPr>
            <a:picLocks noChangeAspect="1"/>
          </p:cNvPicPr>
          <p:nvPr/>
        </p:nvPicPr>
        <p:blipFill>
          <a:blip r:embed="rId9"/>
          <a:stretch>
            <a:fillRect/>
          </a:stretch>
        </p:blipFill>
        <p:spPr>
          <a:xfrm>
            <a:off x="4209918" y="814815"/>
            <a:ext cx="4512178" cy="2763514"/>
          </a:xfrm>
          <a:prstGeom prst="rect">
            <a:avLst/>
          </a:prstGeom>
        </p:spPr>
      </p:pic>
      <p:sp>
        <p:nvSpPr>
          <p:cNvPr id="31" name="TextBox 30">
            <a:extLst>
              <a:ext uri="{FF2B5EF4-FFF2-40B4-BE49-F238E27FC236}">
                <a16:creationId xmlns:a16="http://schemas.microsoft.com/office/drawing/2014/main" id="{DEB7E629-D050-CB47-B77A-F4AE5D5DDA5A}"/>
              </a:ext>
            </a:extLst>
          </p:cNvPr>
          <p:cNvSpPr txBox="1"/>
          <p:nvPr/>
        </p:nvSpPr>
        <p:spPr>
          <a:xfrm>
            <a:off x="4112141" y="3479976"/>
            <a:ext cx="19838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tinyurl.com</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/t9d3zmg</a:t>
            </a:r>
          </a:p>
        </p:txBody>
      </p:sp>
      <p:sp>
        <p:nvSpPr>
          <p:cNvPr id="32" name="TextBox 31">
            <a:extLst>
              <a:ext uri="{FF2B5EF4-FFF2-40B4-BE49-F238E27FC236}">
                <a16:creationId xmlns:a16="http://schemas.microsoft.com/office/drawing/2014/main" id="{39DA1EBD-28C5-9F40-81D6-63B472AA03DB}"/>
              </a:ext>
            </a:extLst>
          </p:cNvPr>
          <p:cNvSpPr txBox="1"/>
          <p:nvPr/>
        </p:nvSpPr>
        <p:spPr>
          <a:xfrm>
            <a:off x="107694" y="3125703"/>
            <a:ext cx="19838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tinyurl.com</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/umrdb7x</a:t>
            </a:r>
          </a:p>
        </p:txBody>
      </p:sp>
      <p:pic>
        <p:nvPicPr>
          <p:cNvPr id="34" name="Picture 33" descr="A picture containing sky, map&#10;&#10;Description automatically generated">
            <a:extLst>
              <a:ext uri="{FF2B5EF4-FFF2-40B4-BE49-F238E27FC236}">
                <a16:creationId xmlns:a16="http://schemas.microsoft.com/office/drawing/2014/main" id="{AAC8EF13-895F-7347-A347-D68F8B35B388}"/>
              </a:ext>
            </a:extLst>
          </p:cNvPr>
          <p:cNvPicPr>
            <a:picLocks noChangeAspect="1"/>
          </p:cNvPicPr>
          <p:nvPr/>
        </p:nvPicPr>
        <p:blipFill>
          <a:blip r:embed="rId10"/>
          <a:stretch>
            <a:fillRect/>
          </a:stretch>
        </p:blipFill>
        <p:spPr>
          <a:xfrm>
            <a:off x="122023" y="1243645"/>
            <a:ext cx="2492459" cy="1944118"/>
          </a:xfrm>
          <a:prstGeom prst="rect">
            <a:avLst/>
          </a:prstGeom>
        </p:spPr>
      </p:pic>
      <p:pic>
        <p:nvPicPr>
          <p:cNvPr id="36" name="Graphic 35" descr="Arrow Straight">
            <a:extLst>
              <a:ext uri="{FF2B5EF4-FFF2-40B4-BE49-F238E27FC236}">
                <a16:creationId xmlns:a16="http://schemas.microsoft.com/office/drawing/2014/main" id="{A4824123-D23D-A64C-A3BC-896CACE3A69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2614482" y="1243645"/>
            <a:ext cx="1595436" cy="1754042"/>
          </a:xfrm>
          <a:prstGeom prst="rect">
            <a:avLst/>
          </a:prstGeom>
        </p:spPr>
      </p:pic>
    </p:spTree>
    <p:extLst>
      <p:ext uri="{BB962C8B-B14F-4D97-AF65-F5344CB8AC3E}">
        <p14:creationId xmlns:p14="http://schemas.microsoft.com/office/powerpoint/2010/main" val="185634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0E3-E0E0-7542-0B5D-36A204D41B2F}"/>
              </a:ext>
            </a:extLst>
          </p:cNvPr>
          <p:cNvSpPr>
            <a:spLocks noGrp="1"/>
          </p:cNvSpPr>
          <p:nvPr>
            <p:ph type="title"/>
          </p:nvPr>
        </p:nvSpPr>
        <p:spPr/>
        <p:txBody>
          <a:bodyPr/>
          <a:lstStyle/>
          <a:p>
            <a:r>
              <a:rPr lang="en-US" dirty="0"/>
              <a:t>Types of Deep Learning Techniques?</a:t>
            </a:r>
          </a:p>
        </p:txBody>
      </p:sp>
      <p:sp>
        <p:nvSpPr>
          <p:cNvPr id="3" name="Content Placeholder 2">
            <a:extLst>
              <a:ext uri="{FF2B5EF4-FFF2-40B4-BE49-F238E27FC236}">
                <a16:creationId xmlns:a16="http://schemas.microsoft.com/office/drawing/2014/main" id="{7ED83563-F597-8FAC-AD0B-C5005778443E}"/>
              </a:ext>
            </a:extLst>
          </p:cNvPr>
          <p:cNvSpPr>
            <a:spLocks noGrp="1"/>
          </p:cNvSpPr>
          <p:nvPr>
            <p:ph idx="1"/>
          </p:nvPr>
        </p:nvSpPr>
        <p:spPr/>
        <p:txBody>
          <a:bodyPr/>
          <a:lstStyle/>
          <a:p>
            <a:r>
              <a:rPr lang="en-US" dirty="0"/>
              <a:t>Image Classification</a:t>
            </a:r>
          </a:p>
          <a:p>
            <a:pPr marL="0" indent="0">
              <a:buNone/>
            </a:pPr>
            <a:endParaRPr lang="en-US" dirty="0"/>
          </a:p>
          <a:p>
            <a:r>
              <a:rPr lang="en-US" dirty="0"/>
              <a:t>Object Detection</a:t>
            </a:r>
          </a:p>
        </p:txBody>
      </p:sp>
      <p:sp>
        <p:nvSpPr>
          <p:cNvPr id="4" name="Date Placeholder 3">
            <a:extLst>
              <a:ext uri="{FF2B5EF4-FFF2-40B4-BE49-F238E27FC236}">
                <a16:creationId xmlns:a16="http://schemas.microsoft.com/office/drawing/2014/main" id="{6C877D7E-EAB0-0E13-B0AD-805B341140BF}"/>
              </a:ext>
            </a:extLst>
          </p:cNvPr>
          <p:cNvSpPr>
            <a:spLocks noGrp="1"/>
          </p:cNvSpPr>
          <p:nvPr>
            <p:ph type="dt" sz="half" idx="10"/>
          </p:nvPr>
        </p:nvSpPr>
        <p:spPr/>
        <p:txBody>
          <a:bodyPr/>
          <a:lstStyle/>
          <a:p>
            <a:fld id="{C8EAF967-98D5-864A-9848-F83699A5C68A}" type="datetime1">
              <a:rPr lang="en-US" smtClean="0"/>
              <a:t>2/27/2024</a:t>
            </a:fld>
            <a:endParaRPr lang="en-US"/>
          </a:p>
        </p:txBody>
      </p:sp>
      <p:sp>
        <p:nvSpPr>
          <p:cNvPr id="5" name="Slide Number Placeholder 4">
            <a:extLst>
              <a:ext uri="{FF2B5EF4-FFF2-40B4-BE49-F238E27FC236}">
                <a16:creationId xmlns:a16="http://schemas.microsoft.com/office/drawing/2014/main" id="{C9A84B33-C5C1-4F85-8220-E70CDA210AD8}"/>
              </a:ext>
            </a:extLst>
          </p:cNvPr>
          <p:cNvSpPr>
            <a:spLocks noGrp="1"/>
          </p:cNvSpPr>
          <p:nvPr>
            <p:ph type="sldNum" sz="quarter" idx="12"/>
          </p:nvPr>
        </p:nvSpPr>
        <p:spPr/>
        <p:txBody>
          <a:bodyPr/>
          <a:lstStyle/>
          <a:p>
            <a:fld id="{8CD8156D-B01F-DD49-AA40-235C559C9468}" type="slidenum">
              <a:rPr lang="en-US" smtClean="0"/>
              <a:t>3</a:t>
            </a:fld>
            <a:endParaRPr lang="en-US"/>
          </a:p>
        </p:txBody>
      </p:sp>
    </p:spTree>
    <p:extLst>
      <p:ext uri="{BB962C8B-B14F-4D97-AF65-F5344CB8AC3E}">
        <p14:creationId xmlns:p14="http://schemas.microsoft.com/office/powerpoint/2010/main" val="5296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0417-EA9C-A036-C7C8-307095ECCCE7}"/>
              </a:ext>
            </a:extLst>
          </p:cNvPr>
          <p:cNvSpPr>
            <a:spLocks noGrp="1"/>
          </p:cNvSpPr>
          <p:nvPr>
            <p:ph type="ctrTitle"/>
          </p:nvPr>
        </p:nvSpPr>
        <p:spPr/>
        <p:txBody>
          <a:bodyPr/>
          <a:lstStyle/>
          <a:p>
            <a:r>
              <a:rPr lang="en-US" dirty="0"/>
              <a:t>Deep Learning Applications</a:t>
            </a:r>
          </a:p>
        </p:txBody>
      </p:sp>
      <p:sp>
        <p:nvSpPr>
          <p:cNvPr id="5" name="Date Placeholder 4">
            <a:extLst>
              <a:ext uri="{FF2B5EF4-FFF2-40B4-BE49-F238E27FC236}">
                <a16:creationId xmlns:a16="http://schemas.microsoft.com/office/drawing/2014/main" id="{1FA2FC2D-0911-8FAB-4EDD-862850BD6AA8}"/>
              </a:ext>
            </a:extLst>
          </p:cNvPr>
          <p:cNvSpPr>
            <a:spLocks noGrp="1"/>
          </p:cNvSpPr>
          <p:nvPr>
            <p:ph type="dt" sz="half" idx="2"/>
          </p:nvPr>
        </p:nvSpPr>
        <p:spPr/>
        <p:txBody>
          <a:bodyPr/>
          <a:lstStyle/>
          <a:p>
            <a:fld id="{E0C8DACD-4E35-4E4C-AC75-C3DE50F04E7E}" type="datetime1">
              <a:rPr lang="en-US" smtClean="0"/>
              <a:pPr/>
              <a:t>2/27/2024</a:t>
            </a:fld>
            <a:endParaRPr lang="en-US" dirty="0"/>
          </a:p>
        </p:txBody>
      </p:sp>
      <p:sp>
        <p:nvSpPr>
          <p:cNvPr id="6" name="Slide Number Placeholder 5">
            <a:extLst>
              <a:ext uri="{FF2B5EF4-FFF2-40B4-BE49-F238E27FC236}">
                <a16:creationId xmlns:a16="http://schemas.microsoft.com/office/drawing/2014/main" id="{7B7CCFE8-0B89-6065-7285-9AAE26EB0532}"/>
              </a:ext>
            </a:extLst>
          </p:cNvPr>
          <p:cNvSpPr>
            <a:spLocks noGrp="1"/>
          </p:cNvSpPr>
          <p:nvPr>
            <p:ph type="sldNum" sz="quarter" idx="4"/>
          </p:nvPr>
        </p:nvSpPr>
        <p:spPr/>
        <p:txBody>
          <a:bodyPr/>
          <a:lstStyle/>
          <a:p>
            <a:fld id="{8A7A6979-0714-4377-B894-6BE4C2D6E202}" type="slidenum">
              <a:rPr lang="en-US" smtClean="0"/>
              <a:pPr/>
              <a:t>4</a:t>
            </a:fld>
            <a:endParaRPr lang="en-US" dirty="0"/>
          </a:p>
        </p:txBody>
      </p:sp>
      <p:sp>
        <p:nvSpPr>
          <p:cNvPr id="7" name="Cube 6">
            <a:extLst>
              <a:ext uri="{FF2B5EF4-FFF2-40B4-BE49-F238E27FC236}">
                <a16:creationId xmlns:a16="http://schemas.microsoft.com/office/drawing/2014/main" id="{877B4115-08D5-BC7D-C3F9-3CB016E384EB}"/>
              </a:ext>
            </a:extLst>
          </p:cNvPr>
          <p:cNvSpPr/>
          <p:nvPr/>
        </p:nvSpPr>
        <p:spPr>
          <a:xfrm>
            <a:off x="4061391" y="3183311"/>
            <a:ext cx="2166256" cy="19172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860669-0074-2CCE-7DCB-8D6319A713EA}"/>
              </a:ext>
            </a:extLst>
          </p:cNvPr>
          <p:cNvSpPr txBox="1"/>
          <p:nvPr/>
        </p:nvSpPr>
        <p:spPr>
          <a:xfrm>
            <a:off x="4203879" y="3846989"/>
            <a:ext cx="1415845" cy="1077218"/>
          </a:xfrm>
          <a:prstGeom prst="rect">
            <a:avLst/>
          </a:prstGeom>
          <a:noFill/>
        </p:spPr>
        <p:txBody>
          <a:bodyPr wrap="square" rtlCol="0">
            <a:spAutoFit/>
          </a:bodyPr>
          <a:lstStyle/>
          <a:p>
            <a:pPr algn="ctr"/>
            <a:r>
              <a:rPr lang="en-US" sz="1600" dirty="0"/>
              <a:t>Trained Image Classification Model</a:t>
            </a:r>
          </a:p>
        </p:txBody>
      </p:sp>
      <p:pic>
        <p:nvPicPr>
          <p:cNvPr id="9" name="Picture 8" descr="A close up of a tree&#10;&#10;Description automatically generated">
            <a:extLst>
              <a:ext uri="{FF2B5EF4-FFF2-40B4-BE49-F238E27FC236}">
                <a16:creationId xmlns:a16="http://schemas.microsoft.com/office/drawing/2014/main" id="{AF5A5FE6-778C-E1F1-BE15-822846A4680B}"/>
              </a:ext>
            </a:extLst>
          </p:cNvPr>
          <p:cNvPicPr>
            <a:picLocks noChangeAspect="1"/>
          </p:cNvPicPr>
          <p:nvPr/>
        </p:nvPicPr>
        <p:blipFill>
          <a:blip r:embed="rId2"/>
          <a:stretch>
            <a:fillRect/>
          </a:stretch>
        </p:blipFill>
        <p:spPr>
          <a:xfrm>
            <a:off x="8242127" y="2538387"/>
            <a:ext cx="1427470" cy="1427470"/>
          </a:xfrm>
          <a:prstGeom prst="rect">
            <a:avLst/>
          </a:prstGeom>
          <a:scene3d>
            <a:camera prst="isometricRightUp"/>
            <a:lightRig rig="threePt" dir="t"/>
          </a:scene3d>
        </p:spPr>
      </p:pic>
      <p:pic>
        <p:nvPicPr>
          <p:cNvPr id="10" name="Picture 9" descr="A close up of a green bench&#10;&#10;Description automatically generated">
            <a:extLst>
              <a:ext uri="{FF2B5EF4-FFF2-40B4-BE49-F238E27FC236}">
                <a16:creationId xmlns:a16="http://schemas.microsoft.com/office/drawing/2014/main" id="{5D2FEDF8-9B72-A120-4088-012B801F02BC}"/>
              </a:ext>
            </a:extLst>
          </p:cNvPr>
          <p:cNvPicPr>
            <a:picLocks noChangeAspect="1"/>
          </p:cNvPicPr>
          <p:nvPr/>
        </p:nvPicPr>
        <p:blipFill>
          <a:blip r:embed="rId3"/>
          <a:stretch>
            <a:fillRect/>
          </a:stretch>
        </p:blipFill>
        <p:spPr>
          <a:xfrm>
            <a:off x="8269757" y="3887062"/>
            <a:ext cx="1427471" cy="1427471"/>
          </a:xfrm>
          <a:prstGeom prst="rect">
            <a:avLst/>
          </a:prstGeom>
          <a:ln w="76200">
            <a:noFill/>
          </a:ln>
          <a:scene3d>
            <a:camera prst="isometricRightUp"/>
            <a:lightRig rig="threePt" dir="t"/>
          </a:scene3d>
        </p:spPr>
      </p:pic>
      <p:pic>
        <p:nvPicPr>
          <p:cNvPr id="11" name="Picture 10" descr="A green plant in a garden&#10;&#10;Description automatically generated">
            <a:extLst>
              <a:ext uri="{FF2B5EF4-FFF2-40B4-BE49-F238E27FC236}">
                <a16:creationId xmlns:a16="http://schemas.microsoft.com/office/drawing/2014/main" id="{5B30242F-BCD9-6AFC-E4BC-4BD28B94CC5C}"/>
              </a:ext>
            </a:extLst>
          </p:cNvPr>
          <p:cNvPicPr>
            <a:picLocks noChangeAspect="1"/>
          </p:cNvPicPr>
          <p:nvPr/>
        </p:nvPicPr>
        <p:blipFill>
          <a:blip r:embed="rId4"/>
          <a:stretch>
            <a:fillRect/>
          </a:stretch>
        </p:blipFill>
        <p:spPr>
          <a:xfrm>
            <a:off x="8316962" y="5220847"/>
            <a:ext cx="1427471" cy="1427471"/>
          </a:xfrm>
          <a:prstGeom prst="rect">
            <a:avLst/>
          </a:prstGeom>
          <a:scene3d>
            <a:camera prst="isometricRightUp"/>
            <a:lightRig rig="threePt" dir="t"/>
          </a:scene3d>
        </p:spPr>
      </p:pic>
      <p:sp>
        <p:nvSpPr>
          <p:cNvPr id="12" name="Right Arrow 11">
            <a:extLst>
              <a:ext uri="{FF2B5EF4-FFF2-40B4-BE49-F238E27FC236}">
                <a16:creationId xmlns:a16="http://schemas.microsoft.com/office/drawing/2014/main" id="{2842CE82-A973-C7FD-6E95-0F82A93AB557}"/>
              </a:ext>
            </a:extLst>
          </p:cNvPr>
          <p:cNvSpPr/>
          <p:nvPr/>
        </p:nvSpPr>
        <p:spPr>
          <a:xfrm rot="19638575">
            <a:off x="7200882" y="2180201"/>
            <a:ext cx="1102826" cy="4756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7F77BF5-8F2C-9BF3-DA2A-0B53FE1709C1}"/>
              </a:ext>
            </a:extLst>
          </p:cNvPr>
          <p:cNvSpPr/>
          <p:nvPr/>
        </p:nvSpPr>
        <p:spPr>
          <a:xfrm rot="2303667">
            <a:off x="7180420" y="5577684"/>
            <a:ext cx="1102826" cy="45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A0F597B-5790-DED5-30EA-C559DB9C46D2}"/>
              </a:ext>
            </a:extLst>
          </p:cNvPr>
          <p:cNvSpPr/>
          <p:nvPr/>
        </p:nvSpPr>
        <p:spPr>
          <a:xfrm>
            <a:off x="2851518" y="3797198"/>
            <a:ext cx="862001" cy="333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CA6B5FB1-DD1B-56B5-C9E1-47415FC2C27D}"/>
              </a:ext>
            </a:extLst>
          </p:cNvPr>
          <p:cNvSpPr>
            <a:spLocks noGrp="1"/>
          </p:cNvSpPr>
          <p:nvPr>
            <p:ph type="subTitle" idx="1"/>
          </p:nvPr>
        </p:nvSpPr>
        <p:spPr>
          <a:xfrm>
            <a:off x="2107518" y="1345167"/>
            <a:ext cx="7988982" cy="341599"/>
          </a:xfrm>
        </p:spPr>
        <p:txBody>
          <a:bodyPr/>
          <a:lstStyle/>
          <a:p>
            <a:r>
              <a:rPr lang="en-US" dirty="0"/>
              <a:t>Image Classification</a:t>
            </a:r>
          </a:p>
        </p:txBody>
      </p:sp>
      <p:sp>
        <p:nvSpPr>
          <p:cNvPr id="16" name="Right Brace 15">
            <a:extLst>
              <a:ext uri="{FF2B5EF4-FFF2-40B4-BE49-F238E27FC236}">
                <a16:creationId xmlns:a16="http://schemas.microsoft.com/office/drawing/2014/main" id="{AF8F6863-6035-C1F4-B7C4-C5DBFFB783C5}"/>
              </a:ext>
            </a:extLst>
          </p:cNvPr>
          <p:cNvSpPr/>
          <p:nvPr/>
        </p:nvSpPr>
        <p:spPr>
          <a:xfrm rot="5400000">
            <a:off x="1897390" y="4945023"/>
            <a:ext cx="324465" cy="1165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1E2A034-8E28-0565-986F-D3ED47FC9848}"/>
              </a:ext>
            </a:extLst>
          </p:cNvPr>
          <p:cNvSpPr txBox="1"/>
          <p:nvPr/>
        </p:nvSpPr>
        <p:spPr>
          <a:xfrm>
            <a:off x="1030620" y="5656152"/>
            <a:ext cx="2153796" cy="338554"/>
          </a:xfrm>
          <a:prstGeom prst="rect">
            <a:avLst/>
          </a:prstGeom>
          <a:noFill/>
        </p:spPr>
        <p:txBody>
          <a:bodyPr wrap="square" rtlCol="0">
            <a:spAutoFit/>
          </a:bodyPr>
          <a:lstStyle/>
          <a:p>
            <a:pPr algn="ctr"/>
            <a:r>
              <a:rPr lang="en-US" sz="1600" dirty="0"/>
              <a:t>Input Tar Spot Image</a:t>
            </a:r>
          </a:p>
        </p:txBody>
      </p:sp>
      <p:sp>
        <p:nvSpPr>
          <p:cNvPr id="18" name="TextBox 17">
            <a:extLst>
              <a:ext uri="{FF2B5EF4-FFF2-40B4-BE49-F238E27FC236}">
                <a16:creationId xmlns:a16="http://schemas.microsoft.com/office/drawing/2014/main" id="{8C6A302B-C1D4-6CD8-1B7B-062A2D64EA94}"/>
              </a:ext>
            </a:extLst>
          </p:cNvPr>
          <p:cNvSpPr txBox="1"/>
          <p:nvPr/>
        </p:nvSpPr>
        <p:spPr>
          <a:xfrm>
            <a:off x="9486272" y="2802760"/>
            <a:ext cx="1021891" cy="369332"/>
          </a:xfrm>
          <a:prstGeom prst="rect">
            <a:avLst/>
          </a:prstGeom>
          <a:noFill/>
        </p:spPr>
        <p:txBody>
          <a:bodyPr wrap="square" rtlCol="0">
            <a:spAutoFit/>
          </a:bodyPr>
          <a:lstStyle/>
          <a:p>
            <a:r>
              <a:rPr lang="en-US" dirty="0"/>
              <a:t>GLS</a:t>
            </a:r>
          </a:p>
        </p:txBody>
      </p:sp>
      <p:sp>
        <p:nvSpPr>
          <p:cNvPr id="19" name="TextBox 18">
            <a:extLst>
              <a:ext uri="{FF2B5EF4-FFF2-40B4-BE49-F238E27FC236}">
                <a16:creationId xmlns:a16="http://schemas.microsoft.com/office/drawing/2014/main" id="{DEB6823A-FD2C-4BC9-0F14-A819ADEC86B5}"/>
              </a:ext>
            </a:extLst>
          </p:cNvPr>
          <p:cNvSpPr txBox="1"/>
          <p:nvPr/>
        </p:nvSpPr>
        <p:spPr>
          <a:xfrm>
            <a:off x="9486272" y="5496155"/>
            <a:ext cx="1021891" cy="369332"/>
          </a:xfrm>
          <a:prstGeom prst="rect">
            <a:avLst/>
          </a:prstGeom>
          <a:noFill/>
        </p:spPr>
        <p:txBody>
          <a:bodyPr wrap="square" rtlCol="0">
            <a:spAutoFit/>
          </a:bodyPr>
          <a:lstStyle/>
          <a:p>
            <a:r>
              <a:rPr lang="en-US" dirty="0"/>
              <a:t>NLS</a:t>
            </a:r>
          </a:p>
        </p:txBody>
      </p:sp>
      <p:sp>
        <p:nvSpPr>
          <p:cNvPr id="20" name="TextBox 19">
            <a:extLst>
              <a:ext uri="{FF2B5EF4-FFF2-40B4-BE49-F238E27FC236}">
                <a16:creationId xmlns:a16="http://schemas.microsoft.com/office/drawing/2014/main" id="{48E7A0BF-500F-DB8C-5ED7-79942CC194D1}"/>
              </a:ext>
            </a:extLst>
          </p:cNvPr>
          <p:cNvSpPr txBox="1"/>
          <p:nvPr/>
        </p:nvSpPr>
        <p:spPr>
          <a:xfrm>
            <a:off x="9322535" y="1014427"/>
            <a:ext cx="1373232" cy="1200329"/>
          </a:xfrm>
          <a:prstGeom prst="rect">
            <a:avLst/>
          </a:prstGeom>
          <a:noFill/>
        </p:spPr>
        <p:txBody>
          <a:bodyPr wrap="square" rtlCol="0">
            <a:spAutoFit/>
          </a:bodyPr>
          <a:lstStyle/>
          <a:p>
            <a:pPr algn="ctr"/>
            <a:r>
              <a:rPr lang="en-US" b="1" dirty="0"/>
              <a:t>Model Identifies Input as Tar Spot</a:t>
            </a:r>
          </a:p>
        </p:txBody>
      </p:sp>
      <p:pic>
        <p:nvPicPr>
          <p:cNvPr id="21" name="Picture 20" descr="A close up of a leaf&#10;&#10;Description automatically generated with medium confidence">
            <a:extLst>
              <a:ext uri="{FF2B5EF4-FFF2-40B4-BE49-F238E27FC236}">
                <a16:creationId xmlns:a16="http://schemas.microsoft.com/office/drawing/2014/main" id="{E3BB47F4-B216-01A4-5FEC-825F50488651}"/>
              </a:ext>
            </a:extLst>
          </p:cNvPr>
          <p:cNvPicPr>
            <a:picLocks noChangeAspect="1"/>
          </p:cNvPicPr>
          <p:nvPr/>
        </p:nvPicPr>
        <p:blipFill>
          <a:blip r:embed="rId5"/>
          <a:stretch>
            <a:fillRect/>
          </a:stretch>
        </p:blipFill>
        <p:spPr>
          <a:xfrm>
            <a:off x="92515" y="2576687"/>
            <a:ext cx="2868366" cy="2868366"/>
          </a:xfrm>
          <a:prstGeom prst="rect">
            <a:avLst/>
          </a:prstGeom>
          <a:scene3d>
            <a:camera prst="isometricRightUp"/>
            <a:lightRig rig="threePt" dir="t"/>
          </a:scene3d>
        </p:spPr>
      </p:pic>
      <p:pic>
        <p:nvPicPr>
          <p:cNvPr id="22" name="Picture 21" descr="A close up of a leaf&#10;&#10;Description automatically generated with medium confidence">
            <a:extLst>
              <a:ext uri="{FF2B5EF4-FFF2-40B4-BE49-F238E27FC236}">
                <a16:creationId xmlns:a16="http://schemas.microsoft.com/office/drawing/2014/main" id="{CF6134F2-9224-3F5A-96F3-DB8F694DBE2D}"/>
              </a:ext>
            </a:extLst>
          </p:cNvPr>
          <p:cNvPicPr>
            <a:picLocks noChangeAspect="1"/>
          </p:cNvPicPr>
          <p:nvPr/>
        </p:nvPicPr>
        <p:blipFill>
          <a:blip r:embed="rId5"/>
          <a:stretch>
            <a:fillRect/>
          </a:stretch>
        </p:blipFill>
        <p:spPr>
          <a:xfrm>
            <a:off x="8178506" y="1125806"/>
            <a:ext cx="1427471" cy="1427471"/>
          </a:xfrm>
          <a:prstGeom prst="rect">
            <a:avLst/>
          </a:prstGeom>
          <a:ln w="57150">
            <a:solidFill>
              <a:srgbClr val="C00000"/>
            </a:solidFill>
          </a:ln>
          <a:scene3d>
            <a:camera prst="isometricRightUp"/>
            <a:lightRig rig="threePt" dir="t"/>
          </a:scene3d>
        </p:spPr>
      </p:pic>
      <p:sp>
        <p:nvSpPr>
          <p:cNvPr id="23" name="TextBox 22">
            <a:extLst>
              <a:ext uri="{FF2B5EF4-FFF2-40B4-BE49-F238E27FC236}">
                <a16:creationId xmlns:a16="http://schemas.microsoft.com/office/drawing/2014/main" id="{AE6901F3-DD85-F8A4-1CB4-9D54A578E61D}"/>
              </a:ext>
            </a:extLst>
          </p:cNvPr>
          <p:cNvSpPr txBox="1"/>
          <p:nvPr/>
        </p:nvSpPr>
        <p:spPr>
          <a:xfrm>
            <a:off x="9486272" y="4138676"/>
            <a:ext cx="1021891" cy="369332"/>
          </a:xfrm>
          <a:prstGeom prst="rect">
            <a:avLst/>
          </a:prstGeom>
          <a:noFill/>
        </p:spPr>
        <p:txBody>
          <a:bodyPr wrap="square" rtlCol="0">
            <a:spAutoFit/>
          </a:bodyPr>
          <a:lstStyle/>
          <a:p>
            <a:r>
              <a:rPr lang="en-US" dirty="0"/>
              <a:t>NLB</a:t>
            </a:r>
          </a:p>
        </p:txBody>
      </p:sp>
      <p:sp>
        <p:nvSpPr>
          <p:cNvPr id="24" name="Right Arrow 23">
            <a:extLst>
              <a:ext uri="{FF2B5EF4-FFF2-40B4-BE49-F238E27FC236}">
                <a16:creationId xmlns:a16="http://schemas.microsoft.com/office/drawing/2014/main" id="{2067E485-9ED4-0D8A-274E-0CFF39FA8FB7}"/>
              </a:ext>
            </a:extLst>
          </p:cNvPr>
          <p:cNvSpPr/>
          <p:nvPr/>
        </p:nvSpPr>
        <p:spPr>
          <a:xfrm rot="1201352">
            <a:off x="7322446" y="4447958"/>
            <a:ext cx="1102826" cy="45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5DEE992-E501-FC59-CDD6-4192AAAC969E}"/>
              </a:ext>
            </a:extLst>
          </p:cNvPr>
          <p:cNvSpPr/>
          <p:nvPr/>
        </p:nvSpPr>
        <p:spPr>
          <a:xfrm rot="20333435">
            <a:off x="7301179" y="3385039"/>
            <a:ext cx="1102826" cy="4756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FC52BC48-3657-B4BE-9605-A1A4D8D38964}"/>
              </a:ext>
            </a:extLst>
          </p:cNvPr>
          <p:cNvPicPr>
            <a:picLocks noChangeAspect="1"/>
          </p:cNvPicPr>
          <p:nvPr/>
        </p:nvPicPr>
        <p:blipFill rotWithShape="1">
          <a:blip r:embed="rId6"/>
          <a:srcRect t="6883" b="7938"/>
          <a:stretch/>
        </p:blipFill>
        <p:spPr>
          <a:xfrm>
            <a:off x="3786930" y="3029254"/>
            <a:ext cx="3372854" cy="2143677"/>
          </a:xfrm>
          <a:prstGeom prst="rect">
            <a:avLst/>
          </a:prstGeom>
        </p:spPr>
      </p:pic>
    </p:spTree>
    <p:extLst>
      <p:ext uri="{BB962C8B-B14F-4D97-AF65-F5344CB8AC3E}">
        <p14:creationId xmlns:p14="http://schemas.microsoft.com/office/powerpoint/2010/main" val="41636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A2FC2D-0911-8FAB-4EDD-862850BD6AA8}"/>
              </a:ext>
            </a:extLst>
          </p:cNvPr>
          <p:cNvSpPr>
            <a:spLocks noGrp="1"/>
          </p:cNvSpPr>
          <p:nvPr>
            <p:ph type="dt" sz="half" idx="2"/>
          </p:nvPr>
        </p:nvSpPr>
        <p:spPr/>
        <p:txBody>
          <a:bodyPr/>
          <a:lstStyle/>
          <a:p>
            <a:fld id="{E0C8DACD-4E35-4E4C-AC75-C3DE50F04E7E}" type="datetime1">
              <a:rPr lang="en-US" smtClean="0"/>
              <a:pPr/>
              <a:t>2/27/2024</a:t>
            </a:fld>
            <a:endParaRPr lang="en-US" dirty="0"/>
          </a:p>
        </p:txBody>
      </p:sp>
      <p:sp>
        <p:nvSpPr>
          <p:cNvPr id="6" name="Slide Number Placeholder 5">
            <a:extLst>
              <a:ext uri="{FF2B5EF4-FFF2-40B4-BE49-F238E27FC236}">
                <a16:creationId xmlns:a16="http://schemas.microsoft.com/office/drawing/2014/main" id="{7B7CCFE8-0B89-6065-7285-9AAE26EB0532}"/>
              </a:ext>
            </a:extLst>
          </p:cNvPr>
          <p:cNvSpPr>
            <a:spLocks noGrp="1"/>
          </p:cNvSpPr>
          <p:nvPr>
            <p:ph type="sldNum" sz="quarter" idx="4"/>
          </p:nvPr>
        </p:nvSpPr>
        <p:spPr/>
        <p:txBody>
          <a:bodyPr/>
          <a:lstStyle/>
          <a:p>
            <a:fld id="{8A7A6979-0714-4377-B894-6BE4C2D6E202}" type="slidenum">
              <a:rPr lang="en-US" smtClean="0"/>
              <a:pPr/>
              <a:t>5</a:t>
            </a:fld>
            <a:endParaRPr lang="en-US" dirty="0"/>
          </a:p>
        </p:txBody>
      </p:sp>
      <p:sp>
        <p:nvSpPr>
          <p:cNvPr id="7" name="Subtitle 2">
            <a:extLst>
              <a:ext uri="{FF2B5EF4-FFF2-40B4-BE49-F238E27FC236}">
                <a16:creationId xmlns:a16="http://schemas.microsoft.com/office/drawing/2014/main" id="{D72BC080-C3EB-D7EA-5AE3-C252B37C010E}"/>
              </a:ext>
            </a:extLst>
          </p:cNvPr>
          <p:cNvSpPr>
            <a:spLocks noGrp="1"/>
          </p:cNvSpPr>
          <p:nvPr>
            <p:ph type="subTitle" idx="1"/>
          </p:nvPr>
        </p:nvSpPr>
        <p:spPr>
          <a:xfrm>
            <a:off x="1489618" y="1345167"/>
            <a:ext cx="7321993" cy="341599"/>
          </a:xfrm>
        </p:spPr>
        <p:txBody>
          <a:bodyPr/>
          <a:lstStyle/>
          <a:p>
            <a:r>
              <a:rPr lang="en-US" dirty="0"/>
              <a:t>Object Detection</a:t>
            </a:r>
          </a:p>
        </p:txBody>
      </p:sp>
      <p:pic>
        <p:nvPicPr>
          <p:cNvPr id="8" name="Picture 7" descr="A close up of a green bench&#10;&#10;Description automatically generated">
            <a:extLst>
              <a:ext uri="{FF2B5EF4-FFF2-40B4-BE49-F238E27FC236}">
                <a16:creationId xmlns:a16="http://schemas.microsoft.com/office/drawing/2014/main" id="{75F67212-5EB2-AEAC-7784-203C7433AC8A}"/>
              </a:ext>
            </a:extLst>
          </p:cNvPr>
          <p:cNvPicPr>
            <a:picLocks noChangeAspect="1"/>
          </p:cNvPicPr>
          <p:nvPr/>
        </p:nvPicPr>
        <p:blipFill>
          <a:blip r:embed="rId3"/>
          <a:stretch>
            <a:fillRect/>
          </a:stretch>
        </p:blipFill>
        <p:spPr>
          <a:xfrm>
            <a:off x="357875" y="1987403"/>
            <a:ext cx="2780693" cy="3324097"/>
          </a:xfrm>
          <a:prstGeom prst="rect">
            <a:avLst/>
          </a:prstGeom>
          <a:scene3d>
            <a:camera prst="isometricRightUp"/>
            <a:lightRig rig="threePt" dir="t"/>
          </a:scene3d>
        </p:spPr>
      </p:pic>
      <p:sp>
        <p:nvSpPr>
          <p:cNvPr id="9" name="Cube 8">
            <a:extLst>
              <a:ext uri="{FF2B5EF4-FFF2-40B4-BE49-F238E27FC236}">
                <a16:creationId xmlns:a16="http://schemas.microsoft.com/office/drawing/2014/main" id="{4F83571B-D649-CA64-6FA8-A436643DC685}"/>
              </a:ext>
            </a:extLst>
          </p:cNvPr>
          <p:cNvSpPr/>
          <p:nvPr/>
        </p:nvSpPr>
        <p:spPr>
          <a:xfrm>
            <a:off x="4346356" y="2462937"/>
            <a:ext cx="2166256" cy="19172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6F0C8A-49B5-4B9C-416A-8B4F0D9B6015}"/>
              </a:ext>
            </a:extLst>
          </p:cNvPr>
          <p:cNvSpPr txBox="1"/>
          <p:nvPr/>
        </p:nvSpPr>
        <p:spPr>
          <a:xfrm>
            <a:off x="4488844" y="3126615"/>
            <a:ext cx="1415845" cy="1077218"/>
          </a:xfrm>
          <a:prstGeom prst="rect">
            <a:avLst/>
          </a:prstGeom>
          <a:noFill/>
        </p:spPr>
        <p:txBody>
          <a:bodyPr wrap="square" rtlCol="0">
            <a:spAutoFit/>
          </a:bodyPr>
          <a:lstStyle/>
          <a:p>
            <a:pPr algn="ctr"/>
            <a:r>
              <a:rPr lang="en-US" sz="1600" dirty="0"/>
              <a:t>Trained Object Detection Model</a:t>
            </a:r>
          </a:p>
        </p:txBody>
      </p:sp>
      <p:sp>
        <p:nvSpPr>
          <p:cNvPr id="11" name="Right Arrow 10">
            <a:extLst>
              <a:ext uri="{FF2B5EF4-FFF2-40B4-BE49-F238E27FC236}">
                <a16:creationId xmlns:a16="http://schemas.microsoft.com/office/drawing/2014/main" id="{90D851D8-50EA-4A76-FF09-800691FD39EA}"/>
              </a:ext>
            </a:extLst>
          </p:cNvPr>
          <p:cNvSpPr/>
          <p:nvPr/>
        </p:nvSpPr>
        <p:spPr>
          <a:xfrm>
            <a:off x="3251619" y="3334224"/>
            <a:ext cx="862001" cy="333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0A5F0E1C-3011-27D3-9682-9550476459E9}"/>
              </a:ext>
            </a:extLst>
          </p:cNvPr>
          <p:cNvSpPr/>
          <p:nvPr/>
        </p:nvSpPr>
        <p:spPr>
          <a:xfrm rot="5400000">
            <a:off x="1770371" y="4891171"/>
            <a:ext cx="324465" cy="1165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6B38131-C8BA-1C4F-4EFB-3334AE4FCC08}"/>
              </a:ext>
            </a:extLst>
          </p:cNvPr>
          <p:cNvSpPr txBox="1"/>
          <p:nvPr/>
        </p:nvSpPr>
        <p:spPr>
          <a:xfrm>
            <a:off x="1037968" y="5635965"/>
            <a:ext cx="1940010" cy="338554"/>
          </a:xfrm>
          <a:prstGeom prst="rect">
            <a:avLst/>
          </a:prstGeom>
          <a:noFill/>
        </p:spPr>
        <p:txBody>
          <a:bodyPr wrap="square" rtlCol="0">
            <a:spAutoFit/>
          </a:bodyPr>
          <a:lstStyle/>
          <a:p>
            <a:pPr algn="ctr"/>
            <a:r>
              <a:rPr lang="en-US" sz="1600" dirty="0"/>
              <a:t>Input NLB Image</a:t>
            </a:r>
          </a:p>
        </p:txBody>
      </p:sp>
      <p:pic>
        <p:nvPicPr>
          <p:cNvPr id="14" name="Picture 13" descr="A close up of a green bench&#10;&#10;Description automatically generated">
            <a:extLst>
              <a:ext uri="{FF2B5EF4-FFF2-40B4-BE49-F238E27FC236}">
                <a16:creationId xmlns:a16="http://schemas.microsoft.com/office/drawing/2014/main" id="{F7060811-FAB3-0C23-D93C-AF122B70EF7F}"/>
              </a:ext>
            </a:extLst>
          </p:cNvPr>
          <p:cNvPicPr>
            <a:picLocks noChangeAspect="1"/>
          </p:cNvPicPr>
          <p:nvPr/>
        </p:nvPicPr>
        <p:blipFill>
          <a:blip r:embed="rId3"/>
          <a:stretch>
            <a:fillRect/>
          </a:stretch>
        </p:blipFill>
        <p:spPr>
          <a:xfrm>
            <a:off x="7698629" y="1987403"/>
            <a:ext cx="2780693" cy="3324097"/>
          </a:xfrm>
          <a:prstGeom prst="rect">
            <a:avLst/>
          </a:prstGeom>
          <a:scene3d>
            <a:camera prst="isometricRightUp"/>
            <a:lightRig rig="threePt" dir="t"/>
          </a:scene3d>
        </p:spPr>
      </p:pic>
      <p:sp>
        <p:nvSpPr>
          <p:cNvPr id="15" name="Right Arrow 14">
            <a:extLst>
              <a:ext uri="{FF2B5EF4-FFF2-40B4-BE49-F238E27FC236}">
                <a16:creationId xmlns:a16="http://schemas.microsoft.com/office/drawing/2014/main" id="{922966AF-62D6-836E-FD4F-D4774F174A74}"/>
              </a:ext>
            </a:extLst>
          </p:cNvPr>
          <p:cNvSpPr/>
          <p:nvPr/>
        </p:nvSpPr>
        <p:spPr>
          <a:xfrm>
            <a:off x="6745348" y="3331547"/>
            <a:ext cx="862001" cy="333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1A4E8BDB-505F-477A-2734-64E73F10821B}"/>
              </a:ext>
            </a:extLst>
          </p:cNvPr>
          <p:cNvSpPr/>
          <p:nvPr/>
        </p:nvSpPr>
        <p:spPr>
          <a:xfrm rot="18037134">
            <a:off x="7413772" y="3743175"/>
            <a:ext cx="2875633" cy="208973"/>
          </a:xfrm>
          <a:prstGeom prst="parallelogram">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1B2734C4-4E06-A22E-D59B-16D227637B05}"/>
              </a:ext>
            </a:extLst>
          </p:cNvPr>
          <p:cNvSpPr/>
          <p:nvPr/>
        </p:nvSpPr>
        <p:spPr>
          <a:xfrm rot="18037134">
            <a:off x="8800457" y="2453232"/>
            <a:ext cx="1117533" cy="172165"/>
          </a:xfrm>
          <a:prstGeom prst="parallelogram">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58896C8C-13DA-E59E-C55E-1B45394827B9}"/>
              </a:ext>
            </a:extLst>
          </p:cNvPr>
          <p:cNvSpPr/>
          <p:nvPr/>
        </p:nvSpPr>
        <p:spPr>
          <a:xfrm rot="18037134">
            <a:off x="8364182" y="4192644"/>
            <a:ext cx="1117533" cy="172165"/>
          </a:xfrm>
          <a:prstGeom prst="parallelogram">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Brace 18">
            <a:extLst>
              <a:ext uri="{FF2B5EF4-FFF2-40B4-BE49-F238E27FC236}">
                <a16:creationId xmlns:a16="http://schemas.microsoft.com/office/drawing/2014/main" id="{B8D15148-8B03-7BDA-C4D9-E89E3A574EBA}"/>
              </a:ext>
            </a:extLst>
          </p:cNvPr>
          <p:cNvSpPr/>
          <p:nvPr/>
        </p:nvSpPr>
        <p:spPr>
          <a:xfrm rot="5400000">
            <a:off x="9364063" y="4696222"/>
            <a:ext cx="324465" cy="1165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94F7839-8D0D-3650-4ADA-84E1970170B6}"/>
              </a:ext>
            </a:extLst>
          </p:cNvPr>
          <p:cNvSpPr txBox="1"/>
          <p:nvPr/>
        </p:nvSpPr>
        <p:spPr>
          <a:xfrm>
            <a:off x="8835405" y="5492132"/>
            <a:ext cx="1498588" cy="584775"/>
          </a:xfrm>
          <a:prstGeom prst="rect">
            <a:avLst/>
          </a:prstGeom>
          <a:noFill/>
        </p:spPr>
        <p:txBody>
          <a:bodyPr wrap="square" rtlCol="0">
            <a:spAutoFit/>
          </a:bodyPr>
          <a:lstStyle/>
          <a:p>
            <a:pPr algn="ctr"/>
            <a:r>
              <a:rPr lang="en-US" sz="1600" u="sng" dirty="0"/>
              <a:t>NLB Lesions Identified</a:t>
            </a:r>
          </a:p>
        </p:txBody>
      </p:sp>
      <p:sp>
        <p:nvSpPr>
          <p:cNvPr id="21" name="Title 1">
            <a:extLst>
              <a:ext uri="{FF2B5EF4-FFF2-40B4-BE49-F238E27FC236}">
                <a16:creationId xmlns:a16="http://schemas.microsoft.com/office/drawing/2014/main" id="{97807469-0C0C-59FE-EA92-0F94AD15342E}"/>
              </a:ext>
            </a:extLst>
          </p:cNvPr>
          <p:cNvSpPr>
            <a:spLocks noGrp="1"/>
          </p:cNvSpPr>
          <p:nvPr>
            <p:ph type="ctrTitle"/>
          </p:nvPr>
        </p:nvSpPr>
        <p:spPr>
          <a:xfrm>
            <a:off x="1043554" y="442674"/>
            <a:ext cx="9234309" cy="512448"/>
          </a:xfrm>
        </p:spPr>
        <p:txBody>
          <a:bodyPr/>
          <a:lstStyle/>
          <a:p>
            <a:r>
              <a:rPr lang="en-US" dirty="0"/>
              <a:t>Deep Learning Applications</a:t>
            </a:r>
          </a:p>
        </p:txBody>
      </p:sp>
    </p:spTree>
    <p:extLst>
      <p:ext uri="{BB962C8B-B14F-4D97-AF65-F5344CB8AC3E}">
        <p14:creationId xmlns:p14="http://schemas.microsoft.com/office/powerpoint/2010/main" val="361975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8A70-E9B6-F0A1-52B8-BF8DE38EEBB9}"/>
              </a:ext>
            </a:extLst>
          </p:cNvPr>
          <p:cNvSpPr>
            <a:spLocks noGrp="1"/>
          </p:cNvSpPr>
          <p:nvPr>
            <p:ph type="ctrTitle"/>
          </p:nvPr>
        </p:nvSpPr>
        <p:spPr/>
        <p:txBody>
          <a:bodyPr/>
          <a:lstStyle/>
          <a:p>
            <a:r>
              <a:rPr lang="en-US" dirty="0"/>
              <a:t>Deep Learning Applications</a:t>
            </a:r>
          </a:p>
        </p:txBody>
      </p:sp>
      <p:sp>
        <p:nvSpPr>
          <p:cNvPr id="3" name="Subtitle 2">
            <a:extLst>
              <a:ext uri="{FF2B5EF4-FFF2-40B4-BE49-F238E27FC236}">
                <a16:creationId xmlns:a16="http://schemas.microsoft.com/office/drawing/2014/main" id="{60A698E1-E1D2-41A3-A064-CD1FB82A3F47}"/>
              </a:ext>
            </a:extLst>
          </p:cNvPr>
          <p:cNvSpPr>
            <a:spLocks noGrp="1"/>
          </p:cNvSpPr>
          <p:nvPr>
            <p:ph type="subTitle" idx="1"/>
          </p:nvPr>
        </p:nvSpPr>
        <p:spPr/>
        <p:txBody>
          <a:bodyPr/>
          <a:lstStyle/>
          <a:p>
            <a:r>
              <a:rPr lang="en-US" dirty="0"/>
              <a:t>Image Classification vs. Object Detection</a:t>
            </a:r>
          </a:p>
        </p:txBody>
      </p:sp>
      <p:sp>
        <p:nvSpPr>
          <p:cNvPr id="5" name="Date Placeholder 4">
            <a:extLst>
              <a:ext uri="{FF2B5EF4-FFF2-40B4-BE49-F238E27FC236}">
                <a16:creationId xmlns:a16="http://schemas.microsoft.com/office/drawing/2014/main" id="{1ED29633-EF18-3CA6-1D43-2A7DD62AE3DD}"/>
              </a:ext>
            </a:extLst>
          </p:cNvPr>
          <p:cNvSpPr>
            <a:spLocks noGrp="1"/>
          </p:cNvSpPr>
          <p:nvPr>
            <p:ph type="dt" sz="half" idx="2"/>
          </p:nvPr>
        </p:nvSpPr>
        <p:spPr/>
        <p:txBody>
          <a:bodyPr/>
          <a:lstStyle/>
          <a:p>
            <a:fld id="{E0C8DACD-4E35-4E4C-AC75-C3DE50F04E7E}" type="datetime1">
              <a:rPr lang="en-US" smtClean="0"/>
              <a:pPr/>
              <a:t>2/27/2024</a:t>
            </a:fld>
            <a:endParaRPr lang="en-US" dirty="0"/>
          </a:p>
        </p:txBody>
      </p:sp>
      <p:sp>
        <p:nvSpPr>
          <p:cNvPr id="6" name="Slide Number Placeholder 5">
            <a:extLst>
              <a:ext uri="{FF2B5EF4-FFF2-40B4-BE49-F238E27FC236}">
                <a16:creationId xmlns:a16="http://schemas.microsoft.com/office/drawing/2014/main" id="{1C8B44F7-57DB-9894-EA4B-B17D205D81F9}"/>
              </a:ext>
            </a:extLst>
          </p:cNvPr>
          <p:cNvSpPr>
            <a:spLocks noGrp="1"/>
          </p:cNvSpPr>
          <p:nvPr>
            <p:ph type="sldNum" sz="quarter" idx="4"/>
          </p:nvPr>
        </p:nvSpPr>
        <p:spPr/>
        <p:txBody>
          <a:bodyPr/>
          <a:lstStyle/>
          <a:p>
            <a:fld id="{8A7A6979-0714-4377-B894-6BE4C2D6E202}" type="slidenum">
              <a:rPr lang="en-US" smtClean="0"/>
              <a:pPr/>
              <a:t>6</a:t>
            </a:fld>
            <a:endParaRPr lang="en-US" dirty="0"/>
          </a:p>
        </p:txBody>
      </p:sp>
      <p:sp>
        <p:nvSpPr>
          <p:cNvPr id="9" name="Rectangle 4">
            <a:extLst>
              <a:ext uri="{FF2B5EF4-FFF2-40B4-BE49-F238E27FC236}">
                <a16:creationId xmlns:a16="http://schemas.microsoft.com/office/drawing/2014/main" id="{E4D800C8-6280-BDC9-DDE9-48B415FA5F66}"/>
              </a:ext>
            </a:extLst>
          </p:cNvPr>
          <p:cNvSpPr>
            <a:spLocks noChangeArrowheads="1"/>
          </p:cNvSpPr>
          <p:nvPr/>
        </p:nvSpPr>
        <p:spPr bwMode="auto">
          <a:xfrm>
            <a:off x="6441798" y="27080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D118D77-EBFE-64DE-ECF9-D9CE15FFB3C8}"/>
              </a:ext>
            </a:extLst>
          </p:cNvPr>
          <p:cNvSpPr txBox="1"/>
          <p:nvPr/>
        </p:nvSpPr>
        <p:spPr>
          <a:xfrm>
            <a:off x="1043553" y="6472156"/>
            <a:ext cx="3148234" cy="369332"/>
          </a:xfrm>
          <a:prstGeom prst="rect">
            <a:avLst/>
          </a:prstGeom>
          <a:noFill/>
        </p:spPr>
        <p:txBody>
          <a:bodyPr wrap="none" rtlCol="0">
            <a:spAutoFit/>
          </a:bodyPr>
          <a:lstStyle/>
          <a:p>
            <a:r>
              <a:rPr lang="en-US" sz="180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https://tinyurl.com/mrfkssee</a:t>
            </a:r>
            <a:r>
              <a:rPr lang="en-US" sz="1200" dirty="0">
                <a:effectLst/>
              </a:rPr>
              <a:t> </a:t>
            </a:r>
            <a:endParaRPr lang="en-US" sz="1200" dirty="0"/>
          </a:p>
        </p:txBody>
      </p:sp>
      <p:pic>
        <p:nvPicPr>
          <p:cNvPr id="11" name="Picture 10">
            <a:extLst>
              <a:ext uri="{FF2B5EF4-FFF2-40B4-BE49-F238E27FC236}">
                <a16:creationId xmlns:a16="http://schemas.microsoft.com/office/drawing/2014/main" id="{8DE1DEEC-EDC0-67AB-C648-D430FBB13520}"/>
              </a:ext>
            </a:extLst>
          </p:cNvPr>
          <p:cNvPicPr>
            <a:picLocks noChangeAspect="1"/>
          </p:cNvPicPr>
          <p:nvPr/>
        </p:nvPicPr>
        <p:blipFill rotWithShape="1">
          <a:blip r:embed="rId3"/>
          <a:srcRect t="7945" b="9952"/>
          <a:stretch/>
        </p:blipFill>
        <p:spPr bwMode="auto">
          <a:xfrm>
            <a:off x="2674747" y="2096066"/>
            <a:ext cx="7534102" cy="35408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2731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C9E8-35C2-DB8F-08B5-E5CB3502E2B0}"/>
              </a:ext>
            </a:extLst>
          </p:cNvPr>
          <p:cNvSpPr>
            <a:spLocks noGrp="1"/>
          </p:cNvSpPr>
          <p:nvPr>
            <p:ph type="ctrTitle"/>
          </p:nvPr>
        </p:nvSpPr>
        <p:spPr/>
        <p:txBody>
          <a:bodyPr/>
          <a:lstStyle/>
          <a:p>
            <a:r>
              <a:rPr lang="en-US" dirty="0"/>
              <a:t>Deep Learning Applications</a:t>
            </a:r>
          </a:p>
        </p:txBody>
      </p:sp>
      <p:sp>
        <p:nvSpPr>
          <p:cNvPr id="3" name="Subtitle 2">
            <a:extLst>
              <a:ext uri="{FF2B5EF4-FFF2-40B4-BE49-F238E27FC236}">
                <a16:creationId xmlns:a16="http://schemas.microsoft.com/office/drawing/2014/main" id="{D802A51D-5560-FCB4-6572-A5273079125F}"/>
              </a:ext>
            </a:extLst>
          </p:cNvPr>
          <p:cNvSpPr>
            <a:spLocks noGrp="1"/>
          </p:cNvSpPr>
          <p:nvPr>
            <p:ph type="subTitle" idx="1"/>
          </p:nvPr>
        </p:nvSpPr>
        <p:spPr>
          <a:xfrm>
            <a:off x="1043553" y="1345167"/>
            <a:ext cx="7321993" cy="338554"/>
          </a:xfrm>
        </p:spPr>
        <p:txBody>
          <a:bodyPr/>
          <a:lstStyle/>
          <a:p>
            <a:r>
              <a:rPr lang="en-US" dirty="0"/>
              <a:t>Image Classification vs. Object Detection</a:t>
            </a:r>
          </a:p>
        </p:txBody>
      </p:sp>
      <p:sp>
        <p:nvSpPr>
          <p:cNvPr id="5" name="Date Placeholder 4">
            <a:extLst>
              <a:ext uri="{FF2B5EF4-FFF2-40B4-BE49-F238E27FC236}">
                <a16:creationId xmlns:a16="http://schemas.microsoft.com/office/drawing/2014/main" id="{4C906F00-F11A-FFDD-7C22-944088E21814}"/>
              </a:ext>
            </a:extLst>
          </p:cNvPr>
          <p:cNvSpPr>
            <a:spLocks noGrp="1"/>
          </p:cNvSpPr>
          <p:nvPr>
            <p:ph type="dt" sz="half" idx="2"/>
          </p:nvPr>
        </p:nvSpPr>
        <p:spPr/>
        <p:txBody>
          <a:bodyPr/>
          <a:lstStyle/>
          <a:p>
            <a:fld id="{E0C8DACD-4E35-4E4C-AC75-C3DE50F04E7E}" type="datetime1">
              <a:rPr lang="en-US" smtClean="0"/>
              <a:pPr/>
              <a:t>2/27/2024</a:t>
            </a:fld>
            <a:endParaRPr lang="en-US" dirty="0"/>
          </a:p>
        </p:txBody>
      </p:sp>
      <p:sp>
        <p:nvSpPr>
          <p:cNvPr id="6" name="Slide Number Placeholder 5">
            <a:extLst>
              <a:ext uri="{FF2B5EF4-FFF2-40B4-BE49-F238E27FC236}">
                <a16:creationId xmlns:a16="http://schemas.microsoft.com/office/drawing/2014/main" id="{056909BD-76DF-F1B0-C9CB-1279F70C14FB}"/>
              </a:ext>
            </a:extLst>
          </p:cNvPr>
          <p:cNvSpPr>
            <a:spLocks noGrp="1"/>
          </p:cNvSpPr>
          <p:nvPr>
            <p:ph type="sldNum" sz="quarter" idx="4"/>
          </p:nvPr>
        </p:nvSpPr>
        <p:spPr/>
        <p:txBody>
          <a:bodyPr/>
          <a:lstStyle/>
          <a:p>
            <a:fld id="{8A7A6979-0714-4377-B894-6BE4C2D6E202}" type="slidenum">
              <a:rPr lang="en-US" smtClean="0"/>
              <a:pPr/>
              <a:t>7</a:t>
            </a:fld>
            <a:endParaRPr lang="en-US" dirty="0"/>
          </a:p>
        </p:txBody>
      </p:sp>
      <p:pic>
        <p:nvPicPr>
          <p:cNvPr id="7" name="Picture 6">
            <a:extLst>
              <a:ext uri="{FF2B5EF4-FFF2-40B4-BE49-F238E27FC236}">
                <a16:creationId xmlns:a16="http://schemas.microsoft.com/office/drawing/2014/main" id="{67452C88-BF82-FBE5-E786-0D82093A2BBB}"/>
              </a:ext>
            </a:extLst>
          </p:cNvPr>
          <p:cNvPicPr>
            <a:picLocks noChangeAspect="1"/>
          </p:cNvPicPr>
          <p:nvPr/>
        </p:nvPicPr>
        <p:blipFill>
          <a:blip r:embed="rId2"/>
          <a:stretch>
            <a:fillRect/>
          </a:stretch>
        </p:blipFill>
        <p:spPr>
          <a:xfrm>
            <a:off x="517096" y="2532421"/>
            <a:ext cx="5578904" cy="2813512"/>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06746722-EFB0-059F-590D-1F20D2EBC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050" y="1776663"/>
            <a:ext cx="3738733" cy="5057223"/>
          </a:xfrm>
          <a:prstGeom prst="rect">
            <a:avLst/>
          </a:prstGeom>
        </p:spPr>
      </p:pic>
    </p:spTree>
    <p:extLst>
      <p:ext uri="{BB962C8B-B14F-4D97-AF65-F5344CB8AC3E}">
        <p14:creationId xmlns:p14="http://schemas.microsoft.com/office/powerpoint/2010/main" val="3786732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8A70-E9B6-F0A1-52B8-BF8DE38EEBB9}"/>
              </a:ext>
            </a:extLst>
          </p:cNvPr>
          <p:cNvSpPr>
            <a:spLocks noGrp="1"/>
          </p:cNvSpPr>
          <p:nvPr>
            <p:ph type="ctrTitle"/>
          </p:nvPr>
        </p:nvSpPr>
        <p:spPr/>
        <p:txBody>
          <a:bodyPr/>
          <a:lstStyle/>
          <a:p>
            <a:r>
              <a:rPr lang="en-US" dirty="0"/>
              <a:t>YOLO Object Detection Algorithm</a:t>
            </a:r>
          </a:p>
        </p:txBody>
      </p:sp>
      <p:sp>
        <p:nvSpPr>
          <p:cNvPr id="3" name="Subtitle 2">
            <a:extLst>
              <a:ext uri="{FF2B5EF4-FFF2-40B4-BE49-F238E27FC236}">
                <a16:creationId xmlns:a16="http://schemas.microsoft.com/office/drawing/2014/main" id="{60A698E1-E1D2-41A3-A064-CD1FB82A3F47}"/>
              </a:ext>
            </a:extLst>
          </p:cNvPr>
          <p:cNvSpPr>
            <a:spLocks noGrp="1"/>
          </p:cNvSpPr>
          <p:nvPr>
            <p:ph type="subTitle" idx="1"/>
          </p:nvPr>
        </p:nvSpPr>
        <p:spPr/>
        <p:txBody>
          <a:bodyPr/>
          <a:lstStyle/>
          <a:p>
            <a:r>
              <a:rPr lang="en-US" dirty="0"/>
              <a:t>Single Stage Object Detection</a:t>
            </a:r>
          </a:p>
        </p:txBody>
      </p:sp>
      <p:sp>
        <p:nvSpPr>
          <p:cNvPr id="5" name="Date Placeholder 4">
            <a:extLst>
              <a:ext uri="{FF2B5EF4-FFF2-40B4-BE49-F238E27FC236}">
                <a16:creationId xmlns:a16="http://schemas.microsoft.com/office/drawing/2014/main" id="{1ED29633-EF18-3CA6-1D43-2A7DD62AE3DD}"/>
              </a:ext>
            </a:extLst>
          </p:cNvPr>
          <p:cNvSpPr>
            <a:spLocks noGrp="1"/>
          </p:cNvSpPr>
          <p:nvPr>
            <p:ph type="dt" sz="half" idx="2"/>
          </p:nvPr>
        </p:nvSpPr>
        <p:spPr/>
        <p:txBody>
          <a:bodyPr/>
          <a:lstStyle/>
          <a:p>
            <a:fld id="{E0C8DACD-4E35-4E4C-AC75-C3DE50F04E7E}" type="datetime1">
              <a:rPr lang="en-US" smtClean="0"/>
              <a:pPr/>
              <a:t>2/27/2024</a:t>
            </a:fld>
            <a:endParaRPr lang="en-US" dirty="0"/>
          </a:p>
        </p:txBody>
      </p:sp>
      <p:sp>
        <p:nvSpPr>
          <p:cNvPr id="6" name="Slide Number Placeholder 5">
            <a:extLst>
              <a:ext uri="{FF2B5EF4-FFF2-40B4-BE49-F238E27FC236}">
                <a16:creationId xmlns:a16="http://schemas.microsoft.com/office/drawing/2014/main" id="{1C8B44F7-57DB-9894-EA4B-B17D205D81F9}"/>
              </a:ext>
            </a:extLst>
          </p:cNvPr>
          <p:cNvSpPr>
            <a:spLocks noGrp="1"/>
          </p:cNvSpPr>
          <p:nvPr>
            <p:ph type="sldNum" sz="quarter" idx="4"/>
          </p:nvPr>
        </p:nvSpPr>
        <p:spPr/>
        <p:txBody>
          <a:bodyPr/>
          <a:lstStyle/>
          <a:p>
            <a:fld id="{8A7A6979-0714-4377-B894-6BE4C2D6E202}" type="slidenum">
              <a:rPr lang="en-US" smtClean="0"/>
              <a:pPr/>
              <a:t>8</a:t>
            </a:fld>
            <a:endParaRPr lang="en-US" dirty="0"/>
          </a:p>
        </p:txBody>
      </p:sp>
      <p:sp>
        <p:nvSpPr>
          <p:cNvPr id="9" name="Rectangle 4">
            <a:extLst>
              <a:ext uri="{FF2B5EF4-FFF2-40B4-BE49-F238E27FC236}">
                <a16:creationId xmlns:a16="http://schemas.microsoft.com/office/drawing/2014/main" id="{E4D800C8-6280-BDC9-DDE9-48B415FA5F66}"/>
              </a:ext>
            </a:extLst>
          </p:cNvPr>
          <p:cNvSpPr>
            <a:spLocks noChangeArrowheads="1"/>
          </p:cNvSpPr>
          <p:nvPr/>
        </p:nvSpPr>
        <p:spPr bwMode="auto">
          <a:xfrm>
            <a:off x="6441798" y="27080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D118D77-EBFE-64DE-ECF9-D9CE15FFB3C8}"/>
              </a:ext>
            </a:extLst>
          </p:cNvPr>
          <p:cNvSpPr txBox="1"/>
          <p:nvPr/>
        </p:nvSpPr>
        <p:spPr>
          <a:xfrm>
            <a:off x="1017457" y="6415326"/>
            <a:ext cx="2214068" cy="553998"/>
          </a:xfrm>
          <a:prstGeom prst="rect">
            <a:avLst/>
          </a:prstGeom>
          <a:noFill/>
        </p:spPr>
        <p:txBody>
          <a:bodyPr wrap="none" rtlCol="0">
            <a:spAutoFit/>
          </a:bodyPr>
          <a:lstStyle/>
          <a:p>
            <a:r>
              <a:rPr lang="en-US" sz="120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https://tinyurl.com/3usmmytd</a:t>
            </a:r>
            <a:endParaRPr lang="en-US" sz="120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hlinkClick r:id="rId3"/>
              </a:rPr>
              <a:t>https://tinyurl.com/bdfppuzd</a:t>
            </a:r>
            <a:r>
              <a:rPr lang="en-US" b="1" u="sng" dirty="0">
                <a:solidFill>
                  <a:srgbClr val="0563C1"/>
                </a:solidFill>
                <a:latin typeface="Calibri" panose="020F0502020204030204" pitchFamily="34" charset="0"/>
                <a:cs typeface="Times New Roman" panose="02020603050405020304" pitchFamily="18" charset="0"/>
              </a:rPr>
              <a:t> </a:t>
            </a:r>
            <a:endParaRPr lang="en-US" sz="1200" dirty="0"/>
          </a:p>
        </p:txBody>
      </p:sp>
      <p:pic>
        <p:nvPicPr>
          <p:cNvPr id="1025" name="Picture 4" descr="Yolo Framework | Object Detection Using Yolo">
            <a:extLst>
              <a:ext uri="{FF2B5EF4-FFF2-40B4-BE49-F238E27FC236}">
                <a16:creationId xmlns:a16="http://schemas.microsoft.com/office/drawing/2014/main" id="{9BB4E3CB-0A57-C43A-BDAF-68F8725C6BC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818210" y="2392695"/>
            <a:ext cx="4631754" cy="2457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LO object detection with OpenCV - PyImageSearch">
            <a:extLst>
              <a:ext uri="{FF2B5EF4-FFF2-40B4-BE49-F238E27FC236}">
                <a16:creationId xmlns:a16="http://schemas.microsoft.com/office/drawing/2014/main" id="{6AB58372-B443-C8D0-4F8F-FF1B8A728D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162" y="2153932"/>
            <a:ext cx="5701636" cy="362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489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5C29-99A9-AE93-0BCB-24266CE14750}"/>
              </a:ext>
            </a:extLst>
          </p:cNvPr>
          <p:cNvSpPr>
            <a:spLocks noGrp="1"/>
          </p:cNvSpPr>
          <p:nvPr>
            <p:ph type="ctrTitle"/>
          </p:nvPr>
        </p:nvSpPr>
        <p:spPr/>
        <p:txBody>
          <a:bodyPr/>
          <a:lstStyle/>
          <a:p>
            <a:r>
              <a:rPr lang="en-US" dirty="0"/>
              <a:t>Prepare Dataset for Object Detection</a:t>
            </a:r>
          </a:p>
        </p:txBody>
      </p:sp>
      <p:sp>
        <p:nvSpPr>
          <p:cNvPr id="3" name="Subtitle 2">
            <a:extLst>
              <a:ext uri="{FF2B5EF4-FFF2-40B4-BE49-F238E27FC236}">
                <a16:creationId xmlns:a16="http://schemas.microsoft.com/office/drawing/2014/main" id="{AF9F167F-E738-DD10-D883-DE8BD6C74B7A}"/>
              </a:ext>
            </a:extLst>
          </p:cNvPr>
          <p:cNvSpPr>
            <a:spLocks noGrp="1"/>
          </p:cNvSpPr>
          <p:nvPr>
            <p:ph type="subTitle" idx="1"/>
          </p:nvPr>
        </p:nvSpPr>
        <p:spPr/>
        <p:txBody>
          <a:bodyPr/>
          <a:lstStyle/>
          <a:p>
            <a:r>
              <a:rPr lang="en-US" dirty="0"/>
              <a:t>Bounding Box Annotation</a:t>
            </a:r>
          </a:p>
        </p:txBody>
      </p:sp>
      <p:sp>
        <p:nvSpPr>
          <p:cNvPr id="4" name="Text Placeholder 3">
            <a:extLst>
              <a:ext uri="{FF2B5EF4-FFF2-40B4-BE49-F238E27FC236}">
                <a16:creationId xmlns:a16="http://schemas.microsoft.com/office/drawing/2014/main" id="{0F35797A-7ED4-0B6B-82B4-4AA90951A6C0}"/>
              </a:ext>
            </a:extLst>
          </p:cNvPr>
          <p:cNvSpPr>
            <a:spLocks noGrp="1"/>
          </p:cNvSpPr>
          <p:nvPr>
            <p:ph type="body" sz="quarter" idx="14"/>
          </p:nvPr>
        </p:nvSpPr>
        <p:spPr>
          <a:xfrm>
            <a:off x="1065849" y="1981215"/>
            <a:ext cx="2259242" cy="3411537"/>
          </a:xfrm>
        </p:spPr>
        <p:txBody>
          <a:bodyPr/>
          <a:lstStyle/>
          <a:p>
            <a:r>
              <a:rPr lang="en-US" dirty="0"/>
              <a:t>Create bounding boxes around objects</a:t>
            </a:r>
          </a:p>
          <a:p>
            <a:endParaRPr lang="en-US" dirty="0"/>
          </a:p>
          <a:p>
            <a:r>
              <a:rPr lang="en-US" dirty="0"/>
              <a:t>Assign each bounding box to a class</a:t>
            </a:r>
          </a:p>
          <a:p>
            <a:endParaRPr lang="en-US" dirty="0"/>
          </a:p>
          <a:p>
            <a:r>
              <a:rPr lang="en-US" dirty="0"/>
              <a:t>Train object detection models</a:t>
            </a:r>
          </a:p>
        </p:txBody>
      </p:sp>
      <p:sp>
        <p:nvSpPr>
          <p:cNvPr id="5" name="Date Placeholder 4">
            <a:extLst>
              <a:ext uri="{FF2B5EF4-FFF2-40B4-BE49-F238E27FC236}">
                <a16:creationId xmlns:a16="http://schemas.microsoft.com/office/drawing/2014/main" id="{CD19BAE7-274D-C0E9-C01B-1557398DAE0C}"/>
              </a:ext>
            </a:extLst>
          </p:cNvPr>
          <p:cNvSpPr>
            <a:spLocks noGrp="1"/>
          </p:cNvSpPr>
          <p:nvPr>
            <p:ph type="dt" sz="half" idx="2"/>
          </p:nvPr>
        </p:nvSpPr>
        <p:spPr/>
        <p:txBody>
          <a:bodyPr/>
          <a:lstStyle/>
          <a:p>
            <a:fld id="{E0C8DACD-4E35-4E4C-AC75-C3DE50F04E7E}" type="datetime1">
              <a:rPr lang="en-US" smtClean="0"/>
              <a:pPr/>
              <a:t>2/27/2024</a:t>
            </a:fld>
            <a:endParaRPr lang="en-US" dirty="0"/>
          </a:p>
        </p:txBody>
      </p:sp>
      <p:sp>
        <p:nvSpPr>
          <p:cNvPr id="6" name="Slide Number Placeholder 5">
            <a:extLst>
              <a:ext uri="{FF2B5EF4-FFF2-40B4-BE49-F238E27FC236}">
                <a16:creationId xmlns:a16="http://schemas.microsoft.com/office/drawing/2014/main" id="{D7552F94-8904-95BF-FFB2-A68AEF74E469}"/>
              </a:ext>
            </a:extLst>
          </p:cNvPr>
          <p:cNvSpPr>
            <a:spLocks noGrp="1"/>
          </p:cNvSpPr>
          <p:nvPr>
            <p:ph type="sldNum" sz="quarter" idx="4"/>
          </p:nvPr>
        </p:nvSpPr>
        <p:spPr/>
        <p:txBody>
          <a:bodyPr/>
          <a:lstStyle/>
          <a:p>
            <a:fld id="{8A7A6979-0714-4377-B894-6BE4C2D6E202}" type="slidenum">
              <a:rPr lang="en-US" smtClean="0"/>
              <a:pPr/>
              <a:t>9</a:t>
            </a:fld>
            <a:endParaRPr lang="en-US" dirty="0"/>
          </a:p>
        </p:txBody>
      </p:sp>
      <p:pic>
        <p:nvPicPr>
          <p:cNvPr id="3074" name="Picture 2" descr="GitHub - heartexlabs/labelImg: LabelImg is now part of the Label Studio  community. The popular image annotation tool created by Tzutalin is no  longer actively being developed, but you can check out Label">
            <a:extLst>
              <a:ext uri="{FF2B5EF4-FFF2-40B4-BE49-F238E27FC236}">
                <a16:creationId xmlns:a16="http://schemas.microsoft.com/office/drawing/2014/main" id="{E263B92D-5A94-7EED-6A00-FC434FC70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198" y="1866944"/>
            <a:ext cx="7805766" cy="3917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AF5E55-F231-F920-E63A-171FDEEF0F10}"/>
              </a:ext>
            </a:extLst>
          </p:cNvPr>
          <p:cNvSpPr txBox="1"/>
          <p:nvPr/>
        </p:nvSpPr>
        <p:spPr>
          <a:xfrm>
            <a:off x="6051665" y="6184669"/>
            <a:ext cx="3190297" cy="369332"/>
          </a:xfrm>
          <a:prstGeom prst="rect">
            <a:avLst/>
          </a:prstGeom>
          <a:noFill/>
        </p:spPr>
        <p:txBody>
          <a:bodyPr wrap="none" rtlCol="0">
            <a:spAutoFit/>
          </a:bodyPr>
          <a:lstStyle/>
          <a:p>
            <a:r>
              <a:rPr lang="en-US" dirty="0">
                <a:hlinkClick r:id="rId3"/>
              </a:rPr>
              <a:t>https://tinyurl.com/2p8fnv68</a:t>
            </a:r>
            <a:r>
              <a:rPr lang="en-US" dirty="0"/>
              <a:t> </a:t>
            </a:r>
          </a:p>
        </p:txBody>
      </p:sp>
    </p:spTree>
    <p:extLst>
      <p:ext uri="{BB962C8B-B14F-4D97-AF65-F5344CB8AC3E}">
        <p14:creationId xmlns:p14="http://schemas.microsoft.com/office/powerpoint/2010/main" val="1896990957"/>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9" id="{75583108-398D-D640-8F57-8FB6E9063876}" vid="{CE9578F0-671A-7148-88EB-FA8819E862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645</TotalTime>
  <Words>443</Words>
  <Application>Microsoft Office PowerPoint</Application>
  <PresentationFormat>Widescreen</PresentationFormat>
  <Paragraphs>105</Paragraphs>
  <Slides>11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United Sans Cd Md</vt:lpstr>
      <vt:lpstr>Acumin Pro Semibold</vt:lpstr>
      <vt:lpstr>Acumin Pro SemiCondensed</vt:lpstr>
      <vt:lpstr>Acumin Pro ExtraCondensed Smbd</vt:lpstr>
      <vt:lpstr>Wingdings</vt:lpstr>
      <vt:lpstr>Calibri</vt:lpstr>
      <vt:lpstr>Arial</vt:lpstr>
      <vt:lpstr>Acumin Pro</vt:lpstr>
      <vt:lpstr>Acumin Pro ExtraCondensed</vt:lpstr>
      <vt:lpstr>Acumin Pro Medium</vt:lpstr>
      <vt:lpstr>United Sans Reg Medium</vt:lpstr>
      <vt:lpstr>Purdue1</vt:lpstr>
      <vt:lpstr>Week 8:   Introduction to Deep Learning-Based Object Detection</vt:lpstr>
      <vt:lpstr>What is Deep Learning?</vt:lpstr>
      <vt:lpstr>Types of Deep Learning Techniques?</vt:lpstr>
      <vt:lpstr>Deep Learning Applications</vt:lpstr>
      <vt:lpstr>Deep Learning Applications</vt:lpstr>
      <vt:lpstr>Deep Learning Applications</vt:lpstr>
      <vt:lpstr>Deep Learning Applications</vt:lpstr>
      <vt:lpstr>YOLO Object Detection Algorithm</vt:lpstr>
      <vt:lpstr>Prepare Dataset for Object Detection</vt:lpstr>
      <vt:lpstr>In this lab</vt:lpstr>
      <vt:lpstr>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Aanis</dc:creator>
  <cp:lastModifiedBy>Byrd, Vetria L</cp:lastModifiedBy>
  <cp:revision>67</cp:revision>
  <dcterms:created xsi:type="dcterms:W3CDTF">2023-01-15T22:41:51Z</dcterms:created>
  <dcterms:modified xsi:type="dcterms:W3CDTF">2024-02-27T20:01:30Z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2023-01-15T22:41:59Z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55bc0fbf-171f-4406-9839-06ac775f1c74</vt:lpwstr>
  </property>
  <property fmtid="{D5CDD505-2E9C-101B-9397-08002B2CF9AE}" pid="8" name="MSIP_Label_4044bd30-2ed7-4c9d-9d12-46200872a97b_ContentBits">
    <vt:lpwstr>0</vt:lpwstr>
  </property>
</Properties>
</file>